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media/image4.jpg" ContentType="image/png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7" r:id="rId2"/>
    <p:sldId id="258" r:id="rId3"/>
    <p:sldId id="259" r:id="rId4"/>
    <p:sldId id="261" r:id="rId5"/>
    <p:sldId id="262" r:id="rId6"/>
    <p:sldId id="263" r:id="rId7"/>
    <p:sldId id="260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56" autoAdjust="0"/>
    <p:restoredTop sz="86376"/>
  </p:normalViewPr>
  <p:slideViewPr>
    <p:cSldViewPr snapToGrid="0">
      <p:cViewPr varScale="1">
        <p:scale>
          <a:sx n="95" d="100"/>
          <a:sy n="95" d="100"/>
        </p:scale>
        <p:origin x="1278" y="7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CF35C5-8403-5147-8FDD-5AD19DE2861F}" type="datetimeFigureOut">
              <a:rPr lang="it-IT" smtClean="0"/>
              <a:t>22/06/2020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FFCE85-32FA-C949-B648-57EA91B41A22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207698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FFCE85-32FA-C949-B648-57EA91B41A22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063819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FFCE85-32FA-C949-B648-57EA91B41A22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170551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FFCE85-32FA-C949-B648-57EA91B41A22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145324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FFCE85-32FA-C949-B648-57EA91B41A22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007575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FFCE85-32FA-C949-B648-57EA91B41A22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821093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tiff"/><Relationship Id="rId4" Type="http://schemas.openxmlformats.org/officeDocument/2006/relationships/image" Target="../media/image4.jp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>
            <a:extLst>
              <a:ext uri="{FF2B5EF4-FFF2-40B4-BE49-F238E27FC236}">
                <a16:creationId xmlns:a16="http://schemas.microsoft.com/office/drawing/2014/main" id="{3533DC3A-525E-3045-BDA5-2044B6E34C4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Diffused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190" t="41573" r="1759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FE8D9C57-EDAB-41F6-AFAF-54397FCB76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3005958"/>
            <a:ext cx="9144000" cy="2117615"/>
          </a:xfrm>
        </p:spPr>
        <p:txBody>
          <a:bodyPr anchor="b"/>
          <a:lstStyle>
            <a:lvl1pPr algn="ctr"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it-IT" dirty="0"/>
              <a:t>Fare clic per modificare lo stile del titolo dello schema</a:t>
            </a:r>
            <a:endParaRPr lang="en-US" dirty="0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7FEBB164-BB1F-4549-8055-FF06C3EB2B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5244662"/>
            <a:ext cx="9144000" cy="990600"/>
          </a:xfrm>
        </p:spPr>
        <p:txBody>
          <a:bodyPr/>
          <a:lstStyle>
            <a:lvl1pPr marL="0" indent="0" algn="ctr">
              <a:buNone/>
              <a:defRPr sz="2400" b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 dirty="0"/>
              <a:t>Fare clic per modificare lo stile del sottotitolo dello schema</a:t>
            </a:r>
            <a:endParaRPr lang="en-US" dirty="0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E07CCBD-1C52-4B7F-9154-77FEAEDC95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B8A2E-1AFA-4BEF-9C7E-247DC553EC28}" type="datetimeFigureOut">
              <a:rPr lang="en-US" smtClean="0"/>
              <a:t>6/22/2020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CB6F0F8-55E1-4B46-BF16-812F8FD69C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07997B4-8347-437A-A14A-D1D750826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E5A62-CBB8-4123-B37F-683A8030EE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0676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775FAA3-D3DF-4501-BEAB-C7C2C6FC84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C6947A22-3D08-417B-9E3B-2268645CF31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7B3E86F8-044D-4624-B2D9-68E8251BF3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CD89A201-3080-47AE-B2B8-D145BF492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B8A2E-1AFA-4BEF-9C7E-247DC553EC28}" type="datetimeFigureOut">
              <a:rPr lang="en-US" smtClean="0"/>
              <a:t>6/22/2020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787EE6F9-968B-4012-9756-B64BCDB8E3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D44BEAFA-C247-4F56-BF25-644C108EC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E5A62-CBB8-4123-B37F-683A8030EE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1298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40551BD-F13F-4065-B251-6376BCA8E4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BB4FE99D-5E06-4AFF-8076-D53CD42927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2B11221-1471-4F91-8A5D-D5F5E8A234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B8A2E-1AFA-4BEF-9C7E-247DC553EC28}" type="datetimeFigureOut">
              <a:rPr lang="en-US" smtClean="0"/>
              <a:t>6/22/2020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FA03CD4-E997-44B4-9AAF-2B3F9595AB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1F2F704-1F88-4F05-AE17-D0B2BBE702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E5A62-CBB8-4123-B37F-683A8030EE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2286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FB376597-A3B6-4070-8540-E80930DEBF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4A7E6821-2E62-46AD-A1C4-4D22F5DBFC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45F66EA-6E31-4E07-B04E-4B544E54BD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B8A2E-1AFA-4BEF-9C7E-247DC553EC28}" type="datetimeFigureOut">
              <a:rPr lang="en-US" smtClean="0"/>
              <a:t>6/22/2020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3A6A96F-322D-4E57-9528-23960E859A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4FD381D-C8A8-415E-9D64-D045B92ED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E5A62-CBB8-4123-B37F-683A8030EE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740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AC6B96B-21C1-4C23-99D9-8D07A31762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459C894-4C3D-4E7C-B894-E32A4F0FDC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F26D441-4BCB-4160-9B18-E9B38608EF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B8A2E-1AFA-4BEF-9C7E-247DC553EC28}" type="datetimeFigureOut">
              <a:rPr lang="en-US" smtClean="0"/>
              <a:t>6/22/2020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A17A55A-A139-4754-A05E-B9AB4783CA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813A60B-8637-4B90-AA48-C2A9A4473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E5A62-CBB8-4123-B37F-683A8030EE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755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521FCF6-9176-4B3E-AC6E-F62FD5C75C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FA667E72-297F-42C0-A113-B8FDFD7186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1084FCB-09B0-4D5A-858E-3FD93F846A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B8A2E-1AFA-4BEF-9C7E-247DC553EC28}" type="datetimeFigureOut">
              <a:rPr lang="en-US" smtClean="0"/>
              <a:t>6/22/2020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D9FF8AD-8F95-43C6-86FF-B7CD145282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CB706BA-F844-4750-91B3-2920B9C65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E5A62-CBB8-4123-B37F-683A8030EE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4775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onso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Nuvola 21">
            <a:extLst>
              <a:ext uri="{FF2B5EF4-FFF2-40B4-BE49-F238E27FC236}">
                <a16:creationId xmlns:a16="http://schemas.microsoft.com/office/drawing/2014/main" id="{AE682589-5BA3-AA4C-9A24-37369AA38A9A}"/>
              </a:ext>
            </a:extLst>
          </p:cNvPr>
          <p:cNvSpPr/>
          <p:nvPr userDrawn="1"/>
        </p:nvSpPr>
        <p:spPr>
          <a:xfrm>
            <a:off x="352541" y="1983037"/>
            <a:ext cx="10269528" cy="4230684"/>
          </a:xfrm>
          <a:prstGeom prst="cloud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1084FCB-09B0-4D5A-858E-3FD93F846A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B8A2E-1AFA-4BEF-9C7E-247DC553EC28}" type="datetimeFigureOut">
              <a:rPr lang="en-US" smtClean="0"/>
              <a:t>6/22/2020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D9FF8AD-8F95-43C6-86FF-B7CD145282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CB706BA-F844-4750-91B3-2920B9C65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E5A62-CBB8-4123-B37F-683A8030EE61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olo 6">
            <a:extLst>
              <a:ext uri="{FF2B5EF4-FFF2-40B4-BE49-F238E27FC236}">
                <a16:creationId xmlns:a16="http://schemas.microsoft.com/office/drawing/2014/main" id="{F0E7D913-FAA1-0347-92EF-00CF2D20DD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it-IT" dirty="0" err="1"/>
              <a:t>Sponsors</a:t>
            </a:r>
            <a:endParaRPr lang="it-IT" dirty="0"/>
          </a:p>
        </p:txBody>
      </p:sp>
      <p:pic>
        <p:nvPicPr>
          <p:cNvPr id="19" name="Immagine 18">
            <a:extLst>
              <a:ext uri="{FF2B5EF4-FFF2-40B4-BE49-F238E27FC236}">
                <a16:creationId xmlns:a16="http://schemas.microsoft.com/office/drawing/2014/main" id="{DF2EE3E3-9F36-494B-9F47-4EF8436F420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6434" y="3933742"/>
            <a:ext cx="2316591" cy="906492"/>
          </a:xfrm>
          <a:prstGeom prst="rect">
            <a:avLst/>
          </a:prstGeom>
        </p:spPr>
      </p:pic>
      <p:pic>
        <p:nvPicPr>
          <p:cNvPr id="21" name="Immagine 20">
            <a:extLst>
              <a:ext uri="{FF2B5EF4-FFF2-40B4-BE49-F238E27FC236}">
                <a16:creationId xmlns:a16="http://schemas.microsoft.com/office/drawing/2014/main" id="{7530348F-E7AE-2742-B402-84973816618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9073" y="3867304"/>
            <a:ext cx="1234387" cy="898634"/>
          </a:xfrm>
          <a:prstGeom prst="rect">
            <a:avLst/>
          </a:prstGeom>
        </p:spPr>
      </p:pic>
      <p:pic>
        <p:nvPicPr>
          <p:cNvPr id="24" name="Immagine 23">
            <a:extLst>
              <a:ext uri="{FF2B5EF4-FFF2-40B4-BE49-F238E27FC236}">
                <a16:creationId xmlns:a16="http://schemas.microsoft.com/office/drawing/2014/main" id="{F1136E6A-7F9D-6E4D-8F82-8FC0B35437F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3795" y="4000280"/>
            <a:ext cx="2316591" cy="632682"/>
          </a:xfrm>
          <a:prstGeom prst="rect">
            <a:avLst/>
          </a:prstGeom>
        </p:spPr>
      </p:pic>
      <p:pic>
        <p:nvPicPr>
          <p:cNvPr id="25" name="Immagine 24">
            <a:extLst>
              <a:ext uri="{FF2B5EF4-FFF2-40B4-BE49-F238E27FC236}">
                <a16:creationId xmlns:a16="http://schemas.microsoft.com/office/drawing/2014/main" id="{14B6042E-C1B0-1B41-B958-D0A4B6A8605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t="26549" b="24694"/>
          <a:stretch/>
        </p:blipFill>
        <p:spPr>
          <a:xfrm>
            <a:off x="4681785" y="5132583"/>
            <a:ext cx="2161240" cy="472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7923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0D8C28F-26C3-424F-BAE9-8CFE72CD9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C665CCC-E2A8-4729-9BD3-09C88A7B7E6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D8A41DCF-B71F-4692-BF6A-326C0592E2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42AF6905-767E-4A55-AD9E-4F7B997CD1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B8A2E-1AFA-4BEF-9C7E-247DC553EC28}" type="datetimeFigureOut">
              <a:rPr lang="en-US" smtClean="0"/>
              <a:t>6/22/2020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830AA4D-B154-4FA4-A3AA-8F36160336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7C9BD7D1-6A18-43FB-8FBE-6C13EE2EE7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E5A62-CBB8-4123-B37F-683A8030EE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8368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E12CFCA-14B3-4D90-B7C7-E98F0FBC83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34092263-C101-4D54-8299-4F0D52C996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52D1C1E3-EA0D-40C3-BE1D-A01DD02A8F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7C924B79-6EC3-4B93-BC3B-D6B714D2B0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D51397A7-92E2-4F90-AB11-46F2F307D69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16D0C3CB-4FFC-455A-A8F3-D4D572814D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B8A2E-1AFA-4BEF-9C7E-247DC553EC28}" type="datetimeFigureOut">
              <a:rPr lang="en-US" smtClean="0"/>
              <a:t>6/22/2020</a:t>
            </a:fld>
            <a:endParaRPr lang="en-US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02367649-59C3-4C3B-9570-0B69B91416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1B22E0C8-326C-4EF6-8F6C-39087C2A30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E5A62-CBB8-4123-B37F-683A8030EE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3988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3F7685D-39A8-45E1-8076-0D7F8373B1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55B082AE-CA71-4080-87AD-C389F18AD9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B8A2E-1AFA-4BEF-9C7E-247DC553EC28}" type="datetimeFigureOut">
              <a:rPr lang="en-US" smtClean="0"/>
              <a:t>6/22/2020</a:t>
            </a:fld>
            <a:endParaRPr lang="en-US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472D061B-6416-41D4-8170-E27EC47F26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634008C5-4015-45BF-B3C3-F0B6FD203F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E5A62-CBB8-4123-B37F-683A8030EE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0399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5E5559DC-0282-4BF0-AEC5-401C6BC790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B8A2E-1AFA-4BEF-9C7E-247DC553EC28}" type="datetimeFigureOut">
              <a:rPr lang="en-US" smtClean="0"/>
              <a:t>6/22/2020</a:t>
            </a:fld>
            <a:endParaRPr lang="en-US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72BD0B94-DBB5-409F-90C0-227D793695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4F3AF80-B092-4887-9AD3-0CB51F3D22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E5A62-CBB8-4123-B37F-683A8030EE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62863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F710F51-2462-43AF-97FD-94ABBF45D3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C401C4D-05CA-4506-B253-2DEBAFA83D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B08AFB9C-6399-43D7-9DB0-D3D81AB361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047DE081-AB61-4877-9041-95AACF963D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B8A2E-1AFA-4BEF-9C7E-247DC553EC28}" type="datetimeFigureOut">
              <a:rPr lang="en-US" smtClean="0"/>
              <a:t>6/22/2020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DA2E21D2-B7A8-4592-AE38-E9E7D171F5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776B77FF-0A48-4638-85A1-D2A891811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E5A62-CBB8-4123-B37F-683A8030EE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7524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microsoft.com/office/2007/relationships/hdphoto" Target="../media/hdphoto1.wdp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>
            <a:extLst>
              <a:ext uri="{FF2B5EF4-FFF2-40B4-BE49-F238E27FC236}">
                <a16:creationId xmlns:a16="http://schemas.microsoft.com/office/drawing/2014/main" id="{2B91804E-D7A7-E941-889E-29EFF5D145B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>
            <a:alphaModFix amt="20000"/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artisticGlowDiffused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190" t="41573" r="1759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0E9A8CE2-F354-4BC1-99F0-B32FF09CD6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6B893402-4863-4CBF-B08E-DF06491F65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AEE2868-3590-40AE-BD93-5DB2E867D34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DB8A2E-1AFA-4BEF-9C7E-247DC553EC28}" type="datetimeFigureOut">
              <a:rPr lang="en-US" smtClean="0"/>
              <a:t>6/22/2020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671CF7F-454E-4010-9934-1652C324CB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3180905-311A-4734-AADD-3D72FAE772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0E5A62-CBB8-4123-B37F-683A8030EE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3169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0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microsoft.com/office/2007/relationships/hdphoto" Target="../media/hdphoto2.wdp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sql/linux/quickstart-install-connect-docker?view=sql-server-ver15&amp;pivots=cs1-bash" TargetMode="External"/><Relationship Id="rId2" Type="http://schemas.openxmlformats.org/officeDocument/2006/relationships/hyperlink" Target="https://docs.microsoft.com/en-us/sql/t-sql/database-console-commands/dbcc-clonedatabase-transact-sql?view=sql-server-ver15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zure.microsoft.com/en-us/services/container-registry/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technet.microsoft.com/en-us/library/cc720381(v=ws.10).aspx" TargetMode="External"/><Relationship Id="rId2" Type="http://schemas.openxmlformats.org/officeDocument/2006/relationships/hyperlink" Target="https://msdn.microsoft.com/en-us/library/windows/desktop/bb968832(v=vs.85).aspx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youtube.com/watch?v=fVbmUZ6FhEc" TargetMode="External"/><Relationship Id="rId4" Type="http://schemas.openxmlformats.org/officeDocument/2006/relationships/hyperlink" Target="https://www.brentozar.com/archive/2015/10/how-to-download-the-stack-overflow-database-via-bittorrent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8A3D8709-88CD-D848-A370-A96F8E50447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>
                <a:solidFill>
                  <a:schemeClr val="bg1">
                    <a:lumMod val="95000"/>
                  </a:schemeClr>
                </a:solidFill>
                <a:latin typeface="+mn-lt"/>
              </a:rPr>
              <a:t>SQL Wars</a:t>
            </a:r>
            <a:br>
              <a:rPr lang="it-IT" dirty="0">
                <a:solidFill>
                  <a:schemeClr val="bg1">
                    <a:lumMod val="95000"/>
                  </a:schemeClr>
                </a:solidFill>
                <a:latin typeface="+mn-lt"/>
              </a:rPr>
            </a:br>
            <a:r>
              <a:rPr lang="it-IT" sz="3200" dirty="0">
                <a:solidFill>
                  <a:schemeClr val="bg1">
                    <a:lumMod val="95000"/>
                  </a:schemeClr>
                </a:solidFill>
                <a:latin typeface="+mn-lt"/>
              </a:rPr>
              <a:t>l’attacco dei cloni e la ribellione dei container</a:t>
            </a:r>
            <a:endParaRPr lang="it-IT" sz="3200" dirty="0"/>
          </a:p>
        </p:txBody>
      </p:sp>
      <p:sp>
        <p:nvSpPr>
          <p:cNvPr id="5" name="Sottotitolo 4">
            <a:extLst>
              <a:ext uri="{FF2B5EF4-FFF2-40B4-BE49-F238E27FC236}">
                <a16:creationId xmlns:a16="http://schemas.microsoft.com/office/drawing/2014/main" id="{01CB1058-9CD1-E448-887D-B6ECC596D88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>
                <a:solidFill>
                  <a:schemeClr val="bg1">
                    <a:lumMod val="95000"/>
                  </a:schemeClr>
                </a:solidFill>
              </a:rPr>
              <a:t>Alessandro Alpi e Giuliano latini</a:t>
            </a:r>
          </a:p>
        </p:txBody>
      </p:sp>
    </p:spTree>
    <p:extLst>
      <p:ext uri="{BB962C8B-B14F-4D97-AF65-F5344CB8AC3E}">
        <p14:creationId xmlns:p14="http://schemas.microsoft.com/office/powerpoint/2010/main" val="21487397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39A90679-BC62-7942-936F-235F8C660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SQL Clone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7D2E9066-EDB0-0849-9CEF-57A6E8ABDC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856601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088AD-EF6F-4F73-8C6D-2CD401F23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Behind the hoods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0BEA36-2608-4BBB-A640-C7DF705B54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dirty="0"/>
              <a:t>Source: Data-Image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/>
              <a:t>	Full-byte copy of the source database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/>
              <a:t>	From backup/live database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/>
              <a:t>Isolated object: Clone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/>
              <a:t>	Isolated copy of the database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/>
              <a:t>	Created in less than 30sec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/>
              <a:t>Each data-image can generate many clones</a:t>
            </a:r>
          </a:p>
        </p:txBody>
      </p:sp>
    </p:spTree>
    <p:extLst>
      <p:ext uri="{BB962C8B-B14F-4D97-AF65-F5344CB8AC3E}">
        <p14:creationId xmlns:p14="http://schemas.microsoft.com/office/powerpoint/2010/main" val="7193071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088AD-EF6F-4F73-8C6D-2CD401F23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</a:t>
            </a:r>
            <a:endParaRPr lang="it-IT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9E34C110-E224-428B-A61E-7179C6C8710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09"/>
          <a:stretch/>
        </p:blipFill>
        <p:spPr bwMode="auto">
          <a:xfrm>
            <a:off x="2389653" y="1825625"/>
            <a:ext cx="7412693" cy="435133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44300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63A5BA-7626-4B46-B41C-5009EB8A1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Containerizing…</a:t>
            </a:r>
            <a:endParaRPr lang="it-IT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86B759-3066-45DE-A677-5CA09603CC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564111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63A5BA-7626-4B46-B41C-5009EB8A1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</a:t>
            </a:r>
            <a:endParaRPr lang="it-IT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90F3D5-B127-4F46-8684-2370387653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Run SQL engine with less footprint</a:t>
            </a:r>
          </a:p>
          <a:p>
            <a:pPr marL="0" indent="0">
              <a:buNone/>
            </a:pPr>
            <a:r>
              <a:rPr lang="en-US" dirty="0"/>
              <a:t>	running on </a:t>
            </a:r>
            <a:r>
              <a:rPr lang="en-US" dirty="0" err="1"/>
              <a:t>multiOS</a:t>
            </a:r>
            <a:r>
              <a:rPr lang="en-US" dirty="0"/>
              <a:t> environment</a:t>
            </a:r>
          </a:p>
          <a:p>
            <a:pPr marL="0" indent="0">
              <a:buNone/>
            </a:pPr>
            <a:r>
              <a:rPr lang="en-US" dirty="0"/>
              <a:t>	high and quickly consolidation</a:t>
            </a:r>
          </a:p>
          <a:p>
            <a:pPr marL="0" indent="0">
              <a:buNone/>
            </a:pPr>
            <a:r>
              <a:rPr lang="en-US" dirty="0"/>
              <a:t>	Infrastructure as Code</a:t>
            </a:r>
          </a:p>
          <a:p>
            <a:pPr marL="0" indent="0">
              <a:buNone/>
            </a:pPr>
            <a:r>
              <a:rPr lang="en-US" dirty="0"/>
              <a:t>	on-premise or in the cloud – no difference</a:t>
            </a:r>
          </a:p>
          <a:p>
            <a:pPr marL="0" indent="0">
              <a:buNone/>
            </a:pPr>
            <a:r>
              <a:rPr lang="en-US" dirty="0"/>
              <a:t>Isolated object to access data</a:t>
            </a:r>
          </a:p>
          <a:p>
            <a:pPr marL="0" indent="0">
              <a:buNone/>
            </a:pPr>
            <a:r>
              <a:rPr lang="en-US" dirty="0"/>
              <a:t>	COW fs features have zero costs to resolve write collision</a:t>
            </a:r>
          </a:p>
          <a:p>
            <a:pPr marL="0" indent="0">
              <a:buNone/>
            </a:pPr>
            <a:r>
              <a:rPr lang="en-US" dirty="0"/>
              <a:t>	multiple engine access same data</a:t>
            </a:r>
          </a:p>
          <a:p>
            <a:pPr marL="0" indent="0">
              <a:buNone/>
            </a:pPr>
            <a:r>
              <a:rPr lang="en-US" dirty="0"/>
              <a:t>	writing and </a:t>
            </a:r>
            <a:r>
              <a:rPr lang="en-US" dirty="0" err="1"/>
              <a:t>pesistences</a:t>
            </a:r>
            <a:r>
              <a:rPr lang="en-US" dirty="0"/>
              <a:t> isolation</a:t>
            </a:r>
          </a:p>
          <a:p>
            <a:pPr marL="0" indent="0">
              <a:buNone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5868662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63A5BA-7626-4B46-B41C-5009EB8A1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</a:t>
            </a:r>
            <a:endParaRPr lang="it-IT" dirty="0"/>
          </a:p>
        </p:txBody>
      </p:sp>
      <p:pic>
        <p:nvPicPr>
          <p:cNvPr id="6" name="Demo">
            <a:hlinkClick r:id="" action="ppaction://media"/>
            <a:extLst>
              <a:ext uri="{FF2B5EF4-FFF2-40B4-BE49-F238E27FC236}">
                <a16:creationId xmlns:a16="http://schemas.microsoft.com/office/drawing/2014/main" id="{E026BB14-4DEE-4039-B749-F9D57ACDD19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9102" y="1690687"/>
            <a:ext cx="6166636" cy="4698389"/>
          </a:xfrm>
          <a:prstGeom prst="rect">
            <a:avLst/>
          </a:prstGeom>
        </p:spPr>
      </p:pic>
      <p:pic>
        <p:nvPicPr>
          <p:cNvPr id="7" name="Picture 2" descr="Did Walt Disney Invented The First Multiplane Camera?">
            <a:extLst>
              <a:ext uri="{FF2B5EF4-FFF2-40B4-BE49-F238E27FC236}">
                <a16:creationId xmlns:a16="http://schemas.microsoft.com/office/drawing/2014/main" id="{4A0BC1D5-330A-4597-980D-58EC1250A4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408" t="7466" r="8390" b="10933"/>
          <a:stretch/>
        </p:blipFill>
        <p:spPr bwMode="auto">
          <a:xfrm>
            <a:off x="6682155" y="1090245"/>
            <a:ext cx="3487616" cy="5298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Docker Kubernetes Virtual machine Microsoft SQL Server Big data ...">
            <a:extLst>
              <a:ext uri="{FF2B5EF4-FFF2-40B4-BE49-F238E27FC236}">
                <a16:creationId xmlns:a16="http://schemas.microsoft.com/office/drawing/2014/main" id="{449B5E66-2590-49B3-A3A8-A3CB4A6196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534" t="28120" r="20148" b="19231"/>
          <a:stretch/>
        </p:blipFill>
        <p:spPr bwMode="auto">
          <a:xfrm>
            <a:off x="10263554" y="1007700"/>
            <a:ext cx="1512276" cy="1114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Docker Kubernetes Virtual machine Microsoft SQL Server Big data ...">
            <a:extLst>
              <a:ext uri="{FF2B5EF4-FFF2-40B4-BE49-F238E27FC236}">
                <a16:creationId xmlns:a16="http://schemas.microsoft.com/office/drawing/2014/main" id="{CE505B04-C689-4E3A-9207-F698CB52BF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534" t="28120" r="20148" b="19231"/>
          <a:stretch/>
        </p:blipFill>
        <p:spPr bwMode="auto">
          <a:xfrm>
            <a:off x="10333893" y="2871846"/>
            <a:ext cx="1512276" cy="1114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Docker Kubernetes Virtual machine Microsoft SQL Server Big data ...">
            <a:extLst>
              <a:ext uri="{FF2B5EF4-FFF2-40B4-BE49-F238E27FC236}">
                <a16:creationId xmlns:a16="http://schemas.microsoft.com/office/drawing/2014/main" id="{2F22EE2C-C2E7-4636-894F-B6CB24BD3C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534" t="28120" r="20148" b="19231"/>
          <a:stretch/>
        </p:blipFill>
        <p:spPr bwMode="auto">
          <a:xfrm>
            <a:off x="10446188" y="4812938"/>
            <a:ext cx="1512276" cy="1114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18E58D16-D8CF-4BEF-B973-A215F8D1A1DF}"/>
              </a:ext>
            </a:extLst>
          </p:cNvPr>
          <p:cNvSpPr txBox="1"/>
          <p:nvPr/>
        </p:nvSpPr>
        <p:spPr>
          <a:xfrm>
            <a:off x="10510961" y="5927411"/>
            <a:ext cx="14419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/>
              <a:t>SQLPROD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FF2A94DB-24A3-43EA-A8D2-FBF4D1DD04C7}"/>
              </a:ext>
            </a:extLst>
          </p:cNvPr>
          <p:cNvSpPr txBox="1"/>
          <p:nvPr/>
        </p:nvSpPr>
        <p:spPr>
          <a:xfrm>
            <a:off x="10446188" y="4099275"/>
            <a:ext cx="13715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/>
              <a:t>SQLTEST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653EF271-02A8-4CF7-A9E5-C09B88656E37}"/>
              </a:ext>
            </a:extLst>
          </p:cNvPr>
          <p:cNvSpPr txBox="1"/>
          <p:nvPr/>
        </p:nvSpPr>
        <p:spPr>
          <a:xfrm>
            <a:off x="10404232" y="2165222"/>
            <a:ext cx="13715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/>
              <a:t>SQLTEST</a:t>
            </a:r>
          </a:p>
        </p:txBody>
      </p:sp>
      <p:sp>
        <p:nvSpPr>
          <p:cNvPr id="14" name="Freccia a sinistra 13">
            <a:extLst>
              <a:ext uri="{FF2B5EF4-FFF2-40B4-BE49-F238E27FC236}">
                <a16:creationId xmlns:a16="http://schemas.microsoft.com/office/drawing/2014/main" id="{2127D038-330A-4447-A3E9-CCF9EA12E6D9}"/>
              </a:ext>
            </a:extLst>
          </p:cNvPr>
          <p:cNvSpPr/>
          <p:nvPr/>
        </p:nvSpPr>
        <p:spPr>
          <a:xfrm rot="19037003">
            <a:off x="8683511" y="2407905"/>
            <a:ext cx="2072202" cy="474535"/>
          </a:xfrm>
          <a:prstGeom prst="lef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15" name="Freccia a sinistra 16">
            <a:extLst>
              <a:ext uri="{FF2B5EF4-FFF2-40B4-BE49-F238E27FC236}">
                <a16:creationId xmlns:a16="http://schemas.microsoft.com/office/drawing/2014/main" id="{CACB4B82-B84D-43B5-8979-ECFD0B3FF86B}"/>
              </a:ext>
            </a:extLst>
          </p:cNvPr>
          <p:cNvSpPr/>
          <p:nvPr/>
        </p:nvSpPr>
        <p:spPr>
          <a:xfrm rot="20134998">
            <a:off x="8526411" y="3459272"/>
            <a:ext cx="2072202" cy="474535"/>
          </a:xfrm>
          <a:prstGeom prst="lef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16" name="Freccia a sinistra 17">
            <a:extLst>
              <a:ext uri="{FF2B5EF4-FFF2-40B4-BE49-F238E27FC236}">
                <a16:creationId xmlns:a16="http://schemas.microsoft.com/office/drawing/2014/main" id="{0E93A58C-8A4C-40E4-9DDB-4C8D0F3EA534}"/>
              </a:ext>
            </a:extLst>
          </p:cNvPr>
          <p:cNvSpPr/>
          <p:nvPr/>
        </p:nvSpPr>
        <p:spPr>
          <a:xfrm>
            <a:off x="9260808" y="4945192"/>
            <a:ext cx="1371599" cy="474535"/>
          </a:xfrm>
          <a:prstGeom prst="lef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7776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45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63A5BA-7626-4B46-B41C-5009EB8A1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</a:t>
            </a:r>
            <a:endParaRPr lang="it-IT" dirty="0"/>
          </a:p>
        </p:txBody>
      </p:sp>
      <p:sp>
        <p:nvSpPr>
          <p:cNvPr id="17" name="CasellaDiTesto 9">
            <a:extLst>
              <a:ext uri="{FF2B5EF4-FFF2-40B4-BE49-F238E27FC236}">
                <a16:creationId xmlns:a16="http://schemas.microsoft.com/office/drawing/2014/main" id="{C5940FCA-16C0-4A09-9B50-FBAD81EF9F01}"/>
              </a:ext>
            </a:extLst>
          </p:cNvPr>
          <p:cNvSpPr txBox="1"/>
          <p:nvPr/>
        </p:nvSpPr>
        <p:spPr>
          <a:xfrm>
            <a:off x="689803" y="4476103"/>
            <a:ext cx="274200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dirty="0"/>
              <a:t>SQL PRODUCTION</a:t>
            </a:r>
          </a:p>
        </p:txBody>
      </p:sp>
      <p:sp>
        <p:nvSpPr>
          <p:cNvPr id="18" name="CasellaDiTesto 10">
            <a:extLst>
              <a:ext uri="{FF2B5EF4-FFF2-40B4-BE49-F238E27FC236}">
                <a16:creationId xmlns:a16="http://schemas.microsoft.com/office/drawing/2014/main" id="{1A012FBC-EAFB-458F-99B2-71BC552B79E0}"/>
              </a:ext>
            </a:extLst>
          </p:cNvPr>
          <p:cNvSpPr txBox="1"/>
          <p:nvPr/>
        </p:nvSpPr>
        <p:spPr>
          <a:xfrm>
            <a:off x="9741100" y="2812534"/>
            <a:ext cx="18429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/>
              <a:t>SQL TESTSUITE1</a:t>
            </a:r>
          </a:p>
        </p:txBody>
      </p:sp>
      <p:pic>
        <p:nvPicPr>
          <p:cNvPr id="19" name="Picture 4" descr="CodingJam » Integration Test con Maven e Docker">
            <a:extLst>
              <a:ext uri="{FF2B5EF4-FFF2-40B4-BE49-F238E27FC236}">
                <a16:creationId xmlns:a16="http://schemas.microsoft.com/office/drawing/2014/main" id="{8D0AF999-5E7A-4476-8248-B7562FB7A5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11" y="2279479"/>
            <a:ext cx="3599717" cy="2149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Freccia bidirezionale orizzontale 12">
            <a:extLst>
              <a:ext uri="{FF2B5EF4-FFF2-40B4-BE49-F238E27FC236}">
                <a16:creationId xmlns:a16="http://schemas.microsoft.com/office/drawing/2014/main" id="{4558D6BC-43F9-4879-B3B3-390B055B4DD8}"/>
              </a:ext>
            </a:extLst>
          </p:cNvPr>
          <p:cNvSpPr/>
          <p:nvPr/>
        </p:nvSpPr>
        <p:spPr>
          <a:xfrm>
            <a:off x="3118488" y="3912993"/>
            <a:ext cx="2693377" cy="1172308"/>
          </a:xfrm>
          <a:prstGeom prst="leftRightArrow">
            <a:avLst>
              <a:gd name="adj1" fmla="val 40000"/>
              <a:gd name="adj2" fmla="val 50000"/>
            </a:avLst>
          </a:prstGeom>
          <a:solidFill>
            <a:srgbClr val="428BC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pic>
        <p:nvPicPr>
          <p:cNvPr id="21" name="Picture 2" descr="Senior DWH Developer | Bucharest Jobs">
            <a:extLst>
              <a:ext uri="{FF2B5EF4-FFF2-40B4-BE49-F238E27FC236}">
                <a16:creationId xmlns:a16="http://schemas.microsoft.com/office/drawing/2014/main" id="{BBF6137F-19C3-4F2F-BB95-75381C8C28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4413" y="2926723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Senior DWH Developer | Bucharest Jobs">
            <a:extLst>
              <a:ext uri="{FF2B5EF4-FFF2-40B4-BE49-F238E27FC236}">
                <a16:creationId xmlns:a16="http://schemas.microsoft.com/office/drawing/2014/main" id="{32BD3D4F-FFCF-4D1E-8045-2896FC3274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453"/>
          <a:stretch/>
        </p:blipFill>
        <p:spPr bwMode="auto">
          <a:xfrm>
            <a:off x="5714413" y="2107206"/>
            <a:ext cx="2857500" cy="1758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Freccia angolare bidirezionale 16">
            <a:extLst>
              <a:ext uri="{FF2B5EF4-FFF2-40B4-BE49-F238E27FC236}">
                <a16:creationId xmlns:a16="http://schemas.microsoft.com/office/drawing/2014/main" id="{BE222C51-23E9-42D1-B840-1C59006C115F}"/>
              </a:ext>
            </a:extLst>
          </p:cNvPr>
          <p:cNvSpPr/>
          <p:nvPr/>
        </p:nvSpPr>
        <p:spPr>
          <a:xfrm rot="10800000">
            <a:off x="6779287" y="1093436"/>
            <a:ext cx="2600688" cy="1418983"/>
          </a:xfrm>
          <a:prstGeom prst="leftUpArrow">
            <a:avLst>
              <a:gd name="adj1" fmla="val 17491"/>
              <a:gd name="adj2" fmla="val 25000"/>
              <a:gd name="adj3" fmla="val 38244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24" name="CasellaDiTesto 24">
            <a:extLst>
              <a:ext uri="{FF2B5EF4-FFF2-40B4-BE49-F238E27FC236}">
                <a16:creationId xmlns:a16="http://schemas.microsoft.com/office/drawing/2014/main" id="{6308A3B1-024D-4ADB-ABED-E6FAB4B1246A}"/>
              </a:ext>
            </a:extLst>
          </p:cNvPr>
          <p:cNvSpPr txBox="1"/>
          <p:nvPr/>
        </p:nvSpPr>
        <p:spPr>
          <a:xfrm>
            <a:off x="5227265" y="5820822"/>
            <a:ext cx="44300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i="1" dirty="0" err="1">
                <a:latin typeface="Consolas" panose="020B0609020204030204" pitchFamily="49" charset="0"/>
              </a:rPr>
              <a:t>docker</a:t>
            </a:r>
            <a:r>
              <a:rPr lang="it-IT" sz="2400" i="1" dirty="0">
                <a:latin typeface="Consolas" panose="020B0609020204030204" pitchFamily="49" charset="0"/>
              </a:rPr>
              <a:t> volume create </a:t>
            </a:r>
            <a:r>
              <a:rPr lang="it-IT" sz="2400" i="1" dirty="0" err="1">
                <a:latin typeface="Consolas" panose="020B0609020204030204" pitchFamily="49" charset="0"/>
              </a:rPr>
              <a:t>db</a:t>
            </a:r>
            <a:r>
              <a:rPr lang="it-IT" sz="2400" i="1" dirty="0">
                <a:latin typeface="Consolas" panose="020B0609020204030204" pitchFamily="49" charset="0"/>
              </a:rPr>
              <a:t> </a:t>
            </a:r>
          </a:p>
        </p:txBody>
      </p:sp>
      <p:sp>
        <p:nvSpPr>
          <p:cNvPr id="25" name="CasellaDiTesto 25">
            <a:extLst>
              <a:ext uri="{FF2B5EF4-FFF2-40B4-BE49-F238E27FC236}">
                <a16:creationId xmlns:a16="http://schemas.microsoft.com/office/drawing/2014/main" id="{269D1660-DD6E-455D-8981-ACAD77BC217E}"/>
              </a:ext>
            </a:extLst>
          </p:cNvPr>
          <p:cNvSpPr txBox="1"/>
          <p:nvPr/>
        </p:nvSpPr>
        <p:spPr>
          <a:xfrm>
            <a:off x="437019" y="5538002"/>
            <a:ext cx="32475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i="1" dirty="0" err="1">
                <a:latin typeface="Consolas" panose="020B0609020204030204" pitchFamily="49" charset="0"/>
              </a:rPr>
              <a:t>docker</a:t>
            </a:r>
            <a:r>
              <a:rPr lang="it-IT" sz="2000" i="1" dirty="0">
                <a:latin typeface="Consolas" panose="020B0609020204030204" pitchFamily="49" charset="0"/>
              </a:rPr>
              <a:t> </a:t>
            </a:r>
            <a:r>
              <a:rPr lang="it-IT" sz="2000" i="1" dirty="0" err="1">
                <a:latin typeface="Consolas" panose="020B0609020204030204" pitchFamily="49" charset="0"/>
              </a:rPr>
              <a:t>run</a:t>
            </a:r>
            <a:r>
              <a:rPr lang="it-IT" sz="2000" i="1" dirty="0">
                <a:latin typeface="Consolas" panose="020B0609020204030204" pitchFamily="49" charset="0"/>
              </a:rPr>
              <a:t> -d \</a:t>
            </a:r>
          </a:p>
          <a:p>
            <a:pPr algn="ctr"/>
            <a:r>
              <a:rPr lang="it-IT" sz="2000" i="1" dirty="0">
                <a:latin typeface="Consolas" panose="020B0609020204030204" pitchFamily="49" charset="0"/>
              </a:rPr>
              <a:t>–v </a:t>
            </a:r>
            <a:r>
              <a:rPr lang="it-IT" sz="2000" i="1" dirty="0" err="1">
                <a:latin typeface="Consolas" panose="020B0609020204030204" pitchFamily="49" charset="0"/>
              </a:rPr>
              <a:t>db</a:t>
            </a:r>
            <a:r>
              <a:rPr lang="it-IT" sz="2000" i="1" dirty="0">
                <a:latin typeface="Consolas" panose="020B0609020204030204" pitchFamily="49" charset="0"/>
              </a:rPr>
              <a:t>:/data </a:t>
            </a:r>
            <a:r>
              <a:rPr lang="it-IT" sz="2000" i="1" dirty="0" err="1">
                <a:latin typeface="Consolas" panose="020B0609020204030204" pitchFamily="49" charset="0"/>
              </a:rPr>
              <a:t>sql</a:t>
            </a:r>
            <a:endParaRPr lang="it-IT" sz="2000" i="1" dirty="0">
              <a:latin typeface="Consolas" panose="020B0609020204030204" pitchFamily="49" charset="0"/>
            </a:endParaRPr>
          </a:p>
        </p:txBody>
      </p:sp>
      <p:sp>
        <p:nvSpPr>
          <p:cNvPr id="26" name="CasellaDiTesto 26">
            <a:extLst>
              <a:ext uri="{FF2B5EF4-FFF2-40B4-BE49-F238E27FC236}">
                <a16:creationId xmlns:a16="http://schemas.microsoft.com/office/drawing/2014/main" id="{61ED5947-C2D1-4C79-8979-26317C480180}"/>
              </a:ext>
            </a:extLst>
          </p:cNvPr>
          <p:cNvSpPr txBox="1"/>
          <p:nvPr/>
        </p:nvSpPr>
        <p:spPr>
          <a:xfrm>
            <a:off x="9395180" y="3748774"/>
            <a:ext cx="25347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i="1" dirty="0" err="1">
                <a:latin typeface="Consolas" panose="020B0609020204030204" pitchFamily="49" charset="0"/>
              </a:rPr>
              <a:t>docker</a:t>
            </a:r>
            <a:r>
              <a:rPr lang="it-IT" sz="2000" i="1" dirty="0">
                <a:latin typeface="Consolas" panose="020B0609020204030204" pitchFamily="49" charset="0"/>
              </a:rPr>
              <a:t> </a:t>
            </a:r>
            <a:r>
              <a:rPr lang="it-IT" sz="2000" i="1" dirty="0" err="1">
                <a:latin typeface="Consolas" panose="020B0609020204030204" pitchFamily="49" charset="0"/>
              </a:rPr>
              <a:t>run</a:t>
            </a:r>
            <a:r>
              <a:rPr lang="it-IT" sz="2000" i="1" dirty="0">
                <a:latin typeface="Consolas" panose="020B0609020204030204" pitchFamily="49" charset="0"/>
              </a:rPr>
              <a:t> -d \</a:t>
            </a:r>
          </a:p>
          <a:p>
            <a:pPr algn="ctr"/>
            <a:r>
              <a:rPr lang="it-IT" sz="2000" i="1" dirty="0">
                <a:latin typeface="Consolas" panose="020B0609020204030204" pitchFamily="49" charset="0"/>
              </a:rPr>
              <a:t>-v </a:t>
            </a:r>
            <a:r>
              <a:rPr lang="it-IT" sz="2000" i="1" dirty="0" err="1">
                <a:latin typeface="Consolas" panose="020B0609020204030204" pitchFamily="49" charset="0"/>
              </a:rPr>
              <a:t>db</a:t>
            </a:r>
            <a:r>
              <a:rPr lang="it-IT" sz="2000" i="1" dirty="0">
                <a:latin typeface="Consolas" panose="020B0609020204030204" pitchFamily="49" charset="0"/>
              </a:rPr>
              <a:t>:/data </a:t>
            </a:r>
            <a:r>
              <a:rPr lang="it-IT" sz="2000" i="1" dirty="0" err="1">
                <a:latin typeface="Consolas" panose="020B0609020204030204" pitchFamily="49" charset="0"/>
              </a:rPr>
              <a:t>sql</a:t>
            </a:r>
            <a:endParaRPr lang="it-IT" sz="2000" i="1" dirty="0">
              <a:latin typeface="Consolas" panose="020B0609020204030204" pitchFamily="49" charset="0"/>
            </a:endParaRPr>
          </a:p>
        </p:txBody>
      </p:sp>
      <p:pic>
        <p:nvPicPr>
          <p:cNvPr id="27" name="Picture 4" descr="Docker Kubernetes Virtual machine Microsoft SQL Server Big data ...">
            <a:extLst>
              <a:ext uri="{FF2B5EF4-FFF2-40B4-BE49-F238E27FC236}">
                <a16:creationId xmlns:a16="http://schemas.microsoft.com/office/drawing/2014/main" id="{275A4B40-A44D-4491-9123-015672142A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534" t="28120" r="20148" b="19231"/>
          <a:stretch/>
        </p:blipFill>
        <p:spPr bwMode="auto">
          <a:xfrm>
            <a:off x="9329243" y="725559"/>
            <a:ext cx="2600689" cy="1916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14764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E2512-2C24-4A37-B34D-A2F9A27565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SqL Clones vs Containers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423033-2DF5-47BB-A116-F99A995DDE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Containers</a:t>
            </a:r>
          </a:p>
          <a:p>
            <a:pPr marL="0" indent="0">
              <a:buNone/>
            </a:pPr>
            <a:r>
              <a:rPr lang="en-US" dirty="0"/>
              <a:t>	Quick, isolation</a:t>
            </a:r>
          </a:p>
          <a:p>
            <a:pPr marL="0" indent="0">
              <a:buNone/>
            </a:pPr>
            <a:r>
              <a:rPr lang="en-US" dirty="0"/>
              <a:t>	Cross platform</a:t>
            </a:r>
          </a:p>
          <a:p>
            <a:pPr marL="0" indent="0">
              <a:buNone/>
            </a:pPr>
            <a:r>
              <a:rPr lang="en-US" dirty="0"/>
              <a:t>	Production must be already «</a:t>
            </a:r>
            <a:r>
              <a:rPr lang="en-US" dirty="0" err="1"/>
              <a:t>containerised</a:t>
            </a:r>
            <a:r>
              <a:rPr lang="en-US" dirty="0"/>
              <a:t>»</a:t>
            </a:r>
          </a:p>
          <a:p>
            <a:pPr marL="0" indent="0">
              <a:buNone/>
            </a:pPr>
            <a:r>
              <a:rPr lang="en-US" dirty="0"/>
              <a:t>Sql Clone</a:t>
            </a:r>
          </a:p>
          <a:p>
            <a:pPr marL="0" indent="0">
              <a:buNone/>
            </a:pPr>
            <a:r>
              <a:rPr lang="en-US" dirty="0"/>
              <a:t>	Quick, isolated</a:t>
            </a:r>
          </a:p>
          <a:p>
            <a:pPr marL="0" indent="0">
              <a:buNone/>
            </a:pPr>
            <a:r>
              <a:rPr lang="en-US" dirty="0"/>
              <a:t>	Windows-only</a:t>
            </a:r>
          </a:p>
          <a:p>
            <a:pPr marL="0" indent="0">
              <a:buNone/>
            </a:pPr>
            <a:r>
              <a:rPr lang="en-US" dirty="0"/>
              <a:t>	Perfect for classic VMs (no container support)</a:t>
            </a:r>
          </a:p>
          <a:p>
            <a:pPr marL="0" indent="0">
              <a:buNone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7127269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DFB68-A552-433A-BC4D-B61E25699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ADD292-632D-46FC-B353-8D3210515C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it-IT" dirty="0"/>
              <a:t>DBCC CLONEDATABASE: </a:t>
            </a:r>
            <a:r>
              <a:rPr lang="it-IT" sz="2400" dirty="0">
                <a:hlinkClick r:id="rId2"/>
              </a:rPr>
              <a:t>https://docs.microsoft.com/en-us/sql/t-sql/database-console-commands/dbcc-clonedatabase-transact-sql?view=sql-server-ver15</a:t>
            </a:r>
            <a:endParaRPr lang="it-IT" sz="2400" dirty="0"/>
          </a:p>
          <a:p>
            <a:pPr marL="0" indent="0">
              <a:buNone/>
            </a:pPr>
            <a:r>
              <a:rPr lang="it-IT" dirty="0"/>
              <a:t>SQL Clone: </a:t>
            </a:r>
            <a:r>
              <a:rPr lang="it-IT" sz="2400" dirty="0"/>
              <a:t>https://www.red-gate.com/products/dba/sql-clone/</a:t>
            </a:r>
          </a:p>
          <a:p>
            <a:pPr marL="0" indent="0">
              <a:buNone/>
            </a:pPr>
            <a:r>
              <a:rPr lang="it-IT" sz="2400" dirty="0"/>
              <a:t>Docker for SQL Server: </a:t>
            </a:r>
            <a:r>
              <a:rPr lang="it-IT" sz="2400" dirty="0">
                <a:hlinkClick r:id="rId3"/>
              </a:rPr>
              <a:t>https://docs.microsoft.com/en-us/sql/linux/quickstart-install-connect-docker?view=sql-server-ver15&amp;pivots=cs1-bash</a:t>
            </a:r>
            <a:endParaRPr lang="it-IT" sz="2400" dirty="0"/>
          </a:p>
          <a:p>
            <a:pPr marL="0" indent="0">
              <a:buNone/>
            </a:pPr>
            <a:r>
              <a:rPr lang="it-IT" dirty="0"/>
              <a:t>Docker Hub: </a:t>
            </a:r>
            <a:r>
              <a:rPr lang="it-IT" sz="2400" dirty="0"/>
              <a:t>https://hub.docker.com/_/microsoft-mssql-server</a:t>
            </a:r>
          </a:p>
          <a:p>
            <a:pPr marL="0" indent="0">
              <a:buNone/>
            </a:pPr>
            <a:r>
              <a:rPr lang="it-IT" sz="2400" dirty="0"/>
              <a:t>Microsoft Container Registry: </a:t>
            </a:r>
            <a:r>
              <a:rPr lang="it-IT" sz="2400" dirty="0">
                <a:hlinkClick r:id="rId4"/>
              </a:rPr>
              <a:t>https://azure.microsoft.com/en-us/services/container-registry/</a:t>
            </a:r>
            <a:endParaRPr lang="it-IT" sz="2400" dirty="0"/>
          </a:p>
          <a:p>
            <a:pPr marL="0" indent="0">
              <a:buNone/>
            </a:pPr>
            <a:endParaRPr lang="it-IT" sz="2400" dirty="0"/>
          </a:p>
        </p:txBody>
      </p:sp>
    </p:spTree>
    <p:extLst>
      <p:ext uri="{BB962C8B-B14F-4D97-AF65-F5344CB8AC3E}">
        <p14:creationId xmlns:p14="http://schemas.microsoft.com/office/powerpoint/2010/main" val="10408041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DFB68-A552-433A-BC4D-B61E25699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ADD292-632D-46FC-B353-8D3210515C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Volume Shadow Copy: </a:t>
            </a:r>
            <a:r>
              <a:rPr lang="en-US" sz="2400" dirty="0">
                <a:hlinkClick r:id="rId2"/>
              </a:rPr>
              <a:t>https://msdn.microsoft.com/en-us/library/windows/desktop/bb968832(v=vs.85).aspx</a:t>
            </a:r>
            <a:endParaRPr lang="en-US" sz="2400" dirty="0"/>
          </a:p>
          <a:p>
            <a:pPr marL="0" indent="0">
              <a:buNone/>
            </a:pPr>
            <a:r>
              <a:rPr lang="en-US" dirty="0"/>
              <a:t>Differencing Virtual Hard disk: </a:t>
            </a:r>
            <a:r>
              <a:rPr lang="en-US" sz="2400" dirty="0">
                <a:hlinkClick r:id="rId3"/>
              </a:rPr>
              <a:t>https://technet.microsoft.com/en-us/library/cc720381(v=ws.10).aspx</a:t>
            </a:r>
            <a:endParaRPr lang="en-US" sz="2400" dirty="0"/>
          </a:p>
          <a:p>
            <a:pPr marL="0" indent="0">
              <a:buNone/>
            </a:pPr>
            <a:r>
              <a:rPr lang="en-US" dirty="0" err="1"/>
              <a:t>StackOverflow</a:t>
            </a:r>
            <a:r>
              <a:rPr lang="en-US" dirty="0"/>
              <a:t> database: </a:t>
            </a:r>
            <a:r>
              <a:rPr lang="en-US" sz="2400" dirty="0">
                <a:hlinkClick r:id="rId4"/>
              </a:rPr>
              <a:t>https://www.brentozar.com/archive/2015/10/how-to-download-the-stack-overflow-database-via-bittorrent/</a:t>
            </a:r>
            <a:endParaRPr lang="en-US" sz="2400" dirty="0"/>
          </a:p>
          <a:p>
            <a:pPr marL="0" indent="0">
              <a:buNone/>
            </a:pPr>
            <a:r>
              <a:rPr lang="en-US" dirty="0"/>
              <a:t>SQL Clone on </a:t>
            </a:r>
            <a:r>
              <a:rPr lang="en-US" dirty="0" err="1"/>
              <a:t>AzureDevOps</a:t>
            </a:r>
            <a:r>
              <a:rPr lang="en-US" dirty="0"/>
              <a:t>: </a:t>
            </a:r>
            <a:r>
              <a:rPr lang="en-US" sz="2400" dirty="0">
                <a:hlinkClick r:id="rId5"/>
              </a:rPr>
              <a:t>https://www.youtube.com/watch?v</a:t>
            </a:r>
            <a:r>
              <a:rPr lang="en-US" sz="2400">
                <a:hlinkClick r:id="rId5"/>
              </a:rPr>
              <a:t>=fVbmUZ6FhEc</a:t>
            </a:r>
            <a:endParaRPr lang="en-US" sz="240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3671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5324B63-2E7D-4044-9BAE-EFA9832ACC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Sponsors</a:t>
            </a:r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A7B94CD-32A2-864D-9C94-177DFE4609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7467" y="3084259"/>
            <a:ext cx="1836281" cy="404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4358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8B6690F-98DD-4F4C-9821-F365CBBB4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Speaker </a:t>
            </a:r>
            <a:r>
              <a:rPr lang="it-IT" dirty="0" err="1"/>
              <a:t>bio</a:t>
            </a:r>
            <a:endParaRPr lang="it-IT" dirty="0"/>
          </a:p>
        </p:txBody>
      </p:sp>
      <p:sp>
        <p:nvSpPr>
          <p:cNvPr id="4" name="Text Placeholder 8">
            <a:extLst>
              <a:ext uri="{FF2B5EF4-FFF2-40B4-BE49-F238E27FC236}">
                <a16:creationId xmlns:a16="http://schemas.microsoft.com/office/drawing/2014/main" id="{8EA9028C-8DB2-4E9A-85DC-C74D1218DADD}"/>
              </a:ext>
            </a:extLst>
          </p:cNvPr>
          <p:cNvSpPr txBox="1">
            <a:spLocks/>
          </p:cNvSpPr>
          <p:nvPr/>
        </p:nvSpPr>
        <p:spPr>
          <a:xfrm>
            <a:off x="2862685" y="3813670"/>
            <a:ext cx="2204425" cy="54028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latin typeface="system-ui"/>
              </a:rPr>
              <a:t>Alessandro </a:t>
            </a:r>
            <a:r>
              <a:rPr lang="en-US" dirty="0" err="1">
                <a:latin typeface="system-ui"/>
              </a:rPr>
              <a:t>Alpi</a:t>
            </a:r>
            <a:endParaRPr lang="en-US" dirty="0">
              <a:latin typeface="system-ui"/>
            </a:endParaRPr>
          </a:p>
        </p:txBody>
      </p:sp>
      <p:pic>
        <p:nvPicPr>
          <p:cNvPr id="5" name="Immagine 2">
            <a:extLst>
              <a:ext uri="{FF2B5EF4-FFF2-40B4-BE49-F238E27FC236}">
                <a16:creationId xmlns:a16="http://schemas.microsoft.com/office/drawing/2014/main" id="{7B7964FF-498A-45EA-B27E-86D37E89722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861882" y="1486896"/>
            <a:ext cx="2207979" cy="2207979"/>
          </a:xfrm>
          <a:prstGeom prst="rect">
            <a:avLst/>
          </a:prstGeom>
        </p:spPr>
      </p:pic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CFE564A3-3B36-49A5-BD89-718098B8A0C3}"/>
              </a:ext>
            </a:extLst>
          </p:cNvPr>
          <p:cNvSpPr txBox="1">
            <a:spLocks/>
          </p:cNvSpPr>
          <p:nvPr/>
        </p:nvSpPr>
        <p:spPr>
          <a:xfrm>
            <a:off x="7047438" y="3813670"/>
            <a:ext cx="2204425" cy="54028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latin typeface="system-ui"/>
              </a:rPr>
              <a:t>Giuliano Latini</a:t>
            </a:r>
          </a:p>
        </p:txBody>
      </p:sp>
      <p:pic>
        <p:nvPicPr>
          <p:cNvPr id="7" name="Immagine 2" descr="Immagine che contiene persona, uomo, tenendo, inpiedi&#10;&#10;Descrizione generata automaticamente">
            <a:extLst>
              <a:ext uri="{FF2B5EF4-FFF2-40B4-BE49-F238E27FC236}">
                <a16:creationId xmlns:a16="http://schemas.microsoft.com/office/drawing/2014/main" id="{05B81FAA-44F2-4BFD-9184-627968DFF7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6635" y="1486896"/>
            <a:ext cx="2207979" cy="2207979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31CC667F-3CCC-4CDF-A81E-1A31879AC2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01333" y="5094812"/>
            <a:ext cx="522817" cy="522817"/>
          </a:xfrm>
          <a:prstGeom prst="ellipse">
            <a:avLst/>
          </a:prstGeom>
          <a:solidFill>
            <a:srgbClr val="1AB2E8"/>
          </a:solidFill>
          <a:ln>
            <a:noFill/>
          </a:ln>
          <a:effectLst>
            <a:outerShdw blurRad="50800" dist="25400" dir="5400000" algn="ctr" rotWithShape="0">
              <a:srgbClr val="000000">
                <a:alpha val="30000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>
              <a:solidFill>
                <a:schemeClr val="bg1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E0BA912-26BE-42C5-A1FE-7B15C3F58075}"/>
              </a:ext>
            </a:extLst>
          </p:cNvPr>
          <p:cNvGrpSpPr/>
          <p:nvPr/>
        </p:nvGrpSpPr>
        <p:grpSpPr>
          <a:xfrm>
            <a:off x="3001333" y="5788637"/>
            <a:ext cx="547462" cy="545244"/>
            <a:chOff x="2809875" y="2679700"/>
            <a:chExt cx="392113" cy="390525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B8647BF-7B2F-4316-AF37-26A852AC84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09875" y="2679700"/>
              <a:ext cx="392113" cy="390525"/>
            </a:xfrm>
            <a:prstGeom prst="ellipse">
              <a:avLst/>
            </a:prstGeom>
            <a:solidFill>
              <a:srgbClr val="0087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400">
                <a:solidFill>
                  <a:schemeClr val="bg1"/>
                </a:solidFill>
              </a:endParaRPr>
            </a:p>
          </p:txBody>
        </p:sp>
        <p:sp>
          <p:nvSpPr>
            <p:cNvPr id="11" name="Freeform 71">
              <a:extLst>
                <a:ext uri="{FF2B5EF4-FFF2-40B4-BE49-F238E27FC236}">
                  <a16:creationId xmlns:a16="http://schemas.microsoft.com/office/drawing/2014/main" id="{12B7D1F8-7D83-4753-B790-FD792ED93A7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08300" y="2771775"/>
              <a:ext cx="192088" cy="192088"/>
            </a:xfrm>
            <a:custGeom>
              <a:avLst/>
              <a:gdLst>
                <a:gd name="T0" fmla="*/ 23 w 98"/>
                <a:gd name="T1" fmla="*/ 98 h 98"/>
                <a:gd name="T2" fmla="*/ 2 w 98"/>
                <a:gd name="T3" fmla="*/ 98 h 98"/>
                <a:gd name="T4" fmla="*/ 2 w 98"/>
                <a:gd name="T5" fmla="*/ 32 h 98"/>
                <a:gd name="T6" fmla="*/ 23 w 98"/>
                <a:gd name="T7" fmla="*/ 32 h 98"/>
                <a:gd name="T8" fmla="*/ 23 w 98"/>
                <a:gd name="T9" fmla="*/ 98 h 98"/>
                <a:gd name="T10" fmla="*/ 12 w 98"/>
                <a:gd name="T11" fmla="*/ 24 h 98"/>
                <a:gd name="T12" fmla="*/ 0 w 98"/>
                <a:gd name="T13" fmla="*/ 12 h 98"/>
                <a:gd name="T14" fmla="*/ 12 w 98"/>
                <a:gd name="T15" fmla="*/ 0 h 98"/>
                <a:gd name="T16" fmla="*/ 24 w 98"/>
                <a:gd name="T17" fmla="*/ 12 h 98"/>
                <a:gd name="T18" fmla="*/ 12 w 98"/>
                <a:gd name="T19" fmla="*/ 24 h 98"/>
                <a:gd name="T20" fmla="*/ 98 w 98"/>
                <a:gd name="T21" fmla="*/ 98 h 98"/>
                <a:gd name="T22" fmla="*/ 78 w 98"/>
                <a:gd name="T23" fmla="*/ 98 h 98"/>
                <a:gd name="T24" fmla="*/ 78 w 98"/>
                <a:gd name="T25" fmla="*/ 64 h 98"/>
                <a:gd name="T26" fmla="*/ 67 w 98"/>
                <a:gd name="T27" fmla="*/ 49 h 98"/>
                <a:gd name="T28" fmla="*/ 55 w 98"/>
                <a:gd name="T29" fmla="*/ 64 h 98"/>
                <a:gd name="T30" fmla="*/ 55 w 98"/>
                <a:gd name="T31" fmla="*/ 98 h 98"/>
                <a:gd name="T32" fmla="*/ 35 w 98"/>
                <a:gd name="T33" fmla="*/ 98 h 98"/>
                <a:gd name="T34" fmla="*/ 35 w 98"/>
                <a:gd name="T35" fmla="*/ 32 h 98"/>
                <a:gd name="T36" fmla="*/ 55 w 98"/>
                <a:gd name="T37" fmla="*/ 32 h 98"/>
                <a:gd name="T38" fmla="*/ 55 w 98"/>
                <a:gd name="T39" fmla="*/ 41 h 98"/>
                <a:gd name="T40" fmla="*/ 75 w 98"/>
                <a:gd name="T41" fmla="*/ 30 h 98"/>
                <a:gd name="T42" fmla="*/ 98 w 98"/>
                <a:gd name="T43" fmla="*/ 56 h 98"/>
                <a:gd name="T44" fmla="*/ 98 w 98"/>
                <a:gd name="T45" fmla="*/ 9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" h="98">
                  <a:moveTo>
                    <a:pt x="23" y="98"/>
                  </a:moveTo>
                  <a:cubicBezTo>
                    <a:pt x="2" y="98"/>
                    <a:pt x="2" y="98"/>
                    <a:pt x="2" y="98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23" y="32"/>
                    <a:pt x="23" y="32"/>
                    <a:pt x="23" y="32"/>
                  </a:cubicBezTo>
                  <a:lnTo>
                    <a:pt x="23" y="98"/>
                  </a:lnTo>
                  <a:close/>
                  <a:moveTo>
                    <a:pt x="12" y="24"/>
                  </a:moveTo>
                  <a:cubicBezTo>
                    <a:pt x="6" y="24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9" y="0"/>
                    <a:pt x="24" y="5"/>
                    <a:pt x="24" y="12"/>
                  </a:cubicBezTo>
                  <a:cubicBezTo>
                    <a:pt x="24" y="18"/>
                    <a:pt x="19" y="24"/>
                    <a:pt x="12" y="24"/>
                  </a:cubicBezTo>
                  <a:close/>
                  <a:moveTo>
                    <a:pt x="98" y="98"/>
                  </a:moveTo>
                  <a:cubicBezTo>
                    <a:pt x="78" y="98"/>
                    <a:pt x="78" y="98"/>
                    <a:pt x="78" y="98"/>
                  </a:cubicBezTo>
                  <a:cubicBezTo>
                    <a:pt x="78" y="98"/>
                    <a:pt x="78" y="73"/>
                    <a:pt x="78" y="64"/>
                  </a:cubicBezTo>
                  <a:cubicBezTo>
                    <a:pt x="78" y="54"/>
                    <a:pt x="75" y="49"/>
                    <a:pt x="67" y="49"/>
                  </a:cubicBezTo>
                  <a:cubicBezTo>
                    <a:pt x="59" y="49"/>
                    <a:pt x="55" y="54"/>
                    <a:pt x="55" y="64"/>
                  </a:cubicBezTo>
                  <a:cubicBezTo>
                    <a:pt x="55" y="74"/>
                    <a:pt x="55" y="98"/>
                    <a:pt x="55" y="98"/>
                  </a:cubicBezTo>
                  <a:cubicBezTo>
                    <a:pt x="35" y="98"/>
                    <a:pt x="35" y="98"/>
                    <a:pt x="35" y="98"/>
                  </a:cubicBezTo>
                  <a:cubicBezTo>
                    <a:pt x="35" y="32"/>
                    <a:pt x="35" y="32"/>
                    <a:pt x="35" y="32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5" y="41"/>
                    <a:pt x="61" y="30"/>
                    <a:pt x="75" y="30"/>
                  </a:cubicBezTo>
                  <a:cubicBezTo>
                    <a:pt x="89" y="30"/>
                    <a:pt x="98" y="39"/>
                    <a:pt x="98" y="56"/>
                  </a:cubicBezTo>
                  <a:cubicBezTo>
                    <a:pt x="98" y="74"/>
                    <a:pt x="98" y="98"/>
                    <a:pt x="98" y="9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400">
                <a:solidFill>
                  <a:schemeClr val="bg1"/>
                </a:solidFill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2F7E869-4A51-4C78-A188-22F5EC749F81}"/>
              </a:ext>
            </a:extLst>
          </p:cNvPr>
          <p:cNvGrpSpPr/>
          <p:nvPr/>
        </p:nvGrpSpPr>
        <p:grpSpPr>
          <a:xfrm>
            <a:off x="2995147" y="4394303"/>
            <a:ext cx="529501" cy="529501"/>
            <a:chOff x="4378325" y="2157413"/>
            <a:chExt cx="392113" cy="392113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D7954795-44E5-4DBE-996F-254872738B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78325" y="2157413"/>
              <a:ext cx="392113" cy="392113"/>
            </a:xfrm>
            <a:prstGeom prst="ellipse">
              <a:avLst/>
            </a:prstGeom>
            <a:solidFill>
              <a:srgbClr val="2D2D37"/>
            </a:solidFill>
            <a:ln>
              <a:noFill/>
            </a:ln>
            <a:extLst>
              <a:ext uri="{91240B29-F687-4f45-9708-019B960494DF}">
                <a14:hiddenLine xmlns:lc="http://schemas.openxmlformats.org/drawingml/2006/lockedCanvas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4" name="Freeform 114">
              <a:extLst>
                <a:ext uri="{FF2B5EF4-FFF2-40B4-BE49-F238E27FC236}">
                  <a16:creationId xmlns:a16="http://schemas.microsoft.com/office/drawing/2014/main" id="{B81BCD0B-E1F6-4FF5-B4DF-6DCB75A43050}"/>
                </a:ext>
              </a:extLst>
            </p:cNvPr>
            <p:cNvSpPr>
              <a:spLocks/>
            </p:cNvSpPr>
            <p:nvPr/>
          </p:nvSpPr>
          <p:spPr bwMode="auto">
            <a:xfrm>
              <a:off x="4449763" y="2230438"/>
              <a:ext cx="247650" cy="241300"/>
            </a:xfrm>
            <a:custGeom>
              <a:avLst/>
              <a:gdLst>
                <a:gd name="T0" fmla="*/ 63 w 126"/>
                <a:gd name="T1" fmla="*/ 0 h 123"/>
                <a:gd name="T2" fmla="*/ 0 w 126"/>
                <a:gd name="T3" fmla="*/ 63 h 123"/>
                <a:gd name="T4" fmla="*/ 42 w 126"/>
                <a:gd name="T5" fmla="*/ 123 h 123"/>
                <a:gd name="T6" fmla="*/ 42 w 126"/>
                <a:gd name="T7" fmla="*/ 123 h 123"/>
                <a:gd name="T8" fmla="*/ 44 w 126"/>
                <a:gd name="T9" fmla="*/ 123 h 123"/>
                <a:gd name="T10" fmla="*/ 47 w 126"/>
                <a:gd name="T11" fmla="*/ 119 h 123"/>
                <a:gd name="T12" fmla="*/ 47 w 126"/>
                <a:gd name="T13" fmla="*/ 119 h 123"/>
                <a:gd name="T14" fmla="*/ 47 w 126"/>
                <a:gd name="T15" fmla="*/ 119 h 123"/>
                <a:gd name="T16" fmla="*/ 47 w 126"/>
                <a:gd name="T17" fmla="*/ 108 h 123"/>
                <a:gd name="T18" fmla="*/ 34 w 126"/>
                <a:gd name="T19" fmla="*/ 108 h 123"/>
                <a:gd name="T20" fmla="*/ 25 w 126"/>
                <a:gd name="T21" fmla="*/ 98 h 123"/>
                <a:gd name="T22" fmla="*/ 17 w 126"/>
                <a:gd name="T23" fmla="*/ 89 h 123"/>
                <a:gd name="T24" fmla="*/ 26 w 126"/>
                <a:gd name="T25" fmla="*/ 90 h 123"/>
                <a:gd name="T26" fmla="*/ 40 w 126"/>
                <a:gd name="T27" fmla="*/ 101 h 123"/>
                <a:gd name="T28" fmla="*/ 48 w 126"/>
                <a:gd name="T29" fmla="*/ 99 h 123"/>
                <a:gd name="T30" fmla="*/ 51 w 126"/>
                <a:gd name="T31" fmla="*/ 92 h 123"/>
                <a:gd name="T32" fmla="*/ 22 w 126"/>
                <a:gd name="T33" fmla="*/ 62 h 123"/>
                <a:gd name="T34" fmla="*/ 29 w 126"/>
                <a:gd name="T35" fmla="*/ 43 h 123"/>
                <a:gd name="T36" fmla="*/ 30 w 126"/>
                <a:gd name="T37" fmla="*/ 26 h 123"/>
                <a:gd name="T38" fmla="*/ 47 w 126"/>
                <a:gd name="T39" fmla="*/ 33 h 123"/>
                <a:gd name="T40" fmla="*/ 63 w 126"/>
                <a:gd name="T41" fmla="*/ 31 h 123"/>
                <a:gd name="T42" fmla="*/ 63 w 126"/>
                <a:gd name="T43" fmla="*/ 31 h 123"/>
                <a:gd name="T44" fmla="*/ 63 w 126"/>
                <a:gd name="T45" fmla="*/ 31 h 123"/>
                <a:gd name="T46" fmla="*/ 63 w 126"/>
                <a:gd name="T47" fmla="*/ 31 h 123"/>
                <a:gd name="T48" fmla="*/ 63 w 126"/>
                <a:gd name="T49" fmla="*/ 31 h 123"/>
                <a:gd name="T50" fmla="*/ 79 w 126"/>
                <a:gd name="T51" fmla="*/ 33 h 123"/>
                <a:gd name="T52" fmla="*/ 96 w 126"/>
                <a:gd name="T53" fmla="*/ 26 h 123"/>
                <a:gd name="T54" fmla="*/ 97 w 126"/>
                <a:gd name="T55" fmla="*/ 43 h 123"/>
                <a:gd name="T56" fmla="*/ 104 w 126"/>
                <a:gd name="T57" fmla="*/ 62 h 123"/>
                <a:gd name="T58" fmla="*/ 75 w 126"/>
                <a:gd name="T59" fmla="*/ 92 h 123"/>
                <a:gd name="T60" fmla="*/ 79 w 126"/>
                <a:gd name="T61" fmla="*/ 103 h 123"/>
                <a:gd name="T62" fmla="*/ 79 w 126"/>
                <a:gd name="T63" fmla="*/ 119 h 123"/>
                <a:gd name="T64" fmla="*/ 82 w 126"/>
                <a:gd name="T65" fmla="*/ 123 h 123"/>
                <a:gd name="T66" fmla="*/ 83 w 126"/>
                <a:gd name="T67" fmla="*/ 123 h 123"/>
                <a:gd name="T68" fmla="*/ 84 w 126"/>
                <a:gd name="T69" fmla="*/ 123 h 123"/>
                <a:gd name="T70" fmla="*/ 126 w 126"/>
                <a:gd name="T71" fmla="*/ 63 h 123"/>
                <a:gd name="T72" fmla="*/ 63 w 126"/>
                <a:gd name="T73" fmla="*/ 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26" h="123">
                  <a:moveTo>
                    <a:pt x="63" y="0"/>
                  </a:moveTo>
                  <a:cubicBezTo>
                    <a:pt x="28" y="0"/>
                    <a:pt x="0" y="28"/>
                    <a:pt x="0" y="63"/>
                  </a:cubicBezTo>
                  <a:cubicBezTo>
                    <a:pt x="0" y="91"/>
                    <a:pt x="17" y="114"/>
                    <a:pt x="42" y="123"/>
                  </a:cubicBezTo>
                  <a:cubicBezTo>
                    <a:pt x="42" y="123"/>
                    <a:pt x="42" y="123"/>
                    <a:pt x="42" y="123"/>
                  </a:cubicBezTo>
                  <a:cubicBezTo>
                    <a:pt x="43" y="123"/>
                    <a:pt x="43" y="123"/>
                    <a:pt x="44" y="123"/>
                  </a:cubicBezTo>
                  <a:cubicBezTo>
                    <a:pt x="46" y="123"/>
                    <a:pt x="47" y="122"/>
                    <a:pt x="47" y="119"/>
                  </a:cubicBezTo>
                  <a:cubicBezTo>
                    <a:pt x="47" y="119"/>
                    <a:pt x="47" y="119"/>
                    <a:pt x="47" y="119"/>
                  </a:cubicBezTo>
                  <a:cubicBezTo>
                    <a:pt x="47" y="119"/>
                    <a:pt x="47" y="119"/>
                    <a:pt x="47" y="119"/>
                  </a:cubicBezTo>
                  <a:cubicBezTo>
                    <a:pt x="47" y="116"/>
                    <a:pt x="47" y="112"/>
                    <a:pt x="47" y="108"/>
                  </a:cubicBezTo>
                  <a:cubicBezTo>
                    <a:pt x="43" y="109"/>
                    <a:pt x="37" y="110"/>
                    <a:pt x="34" y="108"/>
                  </a:cubicBezTo>
                  <a:cubicBezTo>
                    <a:pt x="30" y="106"/>
                    <a:pt x="27" y="103"/>
                    <a:pt x="25" y="98"/>
                  </a:cubicBezTo>
                  <a:cubicBezTo>
                    <a:pt x="23" y="92"/>
                    <a:pt x="17" y="90"/>
                    <a:pt x="17" y="89"/>
                  </a:cubicBezTo>
                  <a:cubicBezTo>
                    <a:pt x="16" y="88"/>
                    <a:pt x="23" y="86"/>
                    <a:pt x="26" y="90"/>
                  </a:cubicBezTo>
                  <a:cubicBezTo>
                    <a:pt x="30" y="94"/>
                    <a:pt x="33" y="102"/>
                    <a:pt x="40" y="101"/>
                  </a:cubicBezTo>
                  <a:cubicBezTo>
                    <a:pt x="44" y="100"/>
                    <a:pt x="46" y="100"/>
                    <a:pt x="48" y="99"/>
                  </a:cubicBezTo>
                  <a:cubicBezTo>
                    <a:pt x="48" y="97"/>
                    <a:pt x="49" y="94"/>
                    <a:pt x="51" y="92"/>
                  </a:cubicBezTo>
                  <a:cubicBezTo>
                    <a:pt x="34" y="89"/>
                    <a:pt x="22" y="80"/>
                    <a:pt x="22" y="62"/>
                  </a:cubicBezTo>
                  <a:cubicBezTo>
                    <a:pt x="22" y="54"/>
                    <a:pt x="25" y="47"/>
                    <a:pt x="29" y="43"/>
                  </a:cubicBezTo>
                  <a:cubicBezTo>
                    <a:pt x="28" y="39"/>
                    <a:pt x="27" y="30"/>
                    <a:pt x="30" y="26"/>
                  </a:cubicBezTo>
                  <a:cubicBezTo>
                    <a:pt x="30" y="26"/>
                    <a:pt x="35" y="24"/>
                    <a:pt x="47" y="33"/>
                  </a:cubicBezTo>
                  <a:cubicBezTo>
                    <a:pt x="52" y="32"/>
                    <a:pt x="57" y="31"/>
                    <a:pt x="63" y="31"/>
                  </a:cubicBezTo>
                  <a:cubicBezTo>
                    <a:pt x="63" y="31"/>
                    <a:pt x="63" y="31"/>
                    <a:pt x="63" y="31"/>
                  </a:cubicBezTo>
                  <a:cubicBezTo>
                    <a:pt x="63" y="31"/>
                    <a:pt x="63" y="31"/>
                    <a:pt x="63" y="31"/>
                  </a:cubicBezTo>
                  <a:cubicBezTo>
                    <a:pt x="63" y="31"/>
                    <a:pt x="63" y="31"/>
                    <a:pt x="63" y="31"/>
                  </a:cubicBezTo>
                  <a:cubicBezTo>
                    <a:pt x="63" y="31"/>
                    <a:pt x="63" y="31"/>
                    <a:pt x="63" y="31"/>
                  </a:cubicBezTo>
                  <a:cubicBezTo>
                    <a:pt x="69" y="31"/>
                    <a:pt x="74" y="32"/>
                    <a:pt x="79" y="33"/>
                  </a:cubicBezTo>
                  <a:cubicBezTo>
                    <a:pt x="92" y="24"/>
                    <a:pt x="96" y="26"/>
                    <a:pt x="96" y="26"/>
                  </a:cubicBezTo>
                  <a:cubicBezTo>
                    <a:pt x="99" y="30"/>
                    <a:pt x="98" y="39"/>
                    <a:pt x="97" y="43"/>
                  </a:cubicBezTo>
                  <a:cubicBezTo>
                    <a:pt x="101" y="47"/>
                    <a:pt x="104" y="54"/>
                    <a:pt x="104" y="62"/>
                  </a:cubicBezTo>
                  <a:cubicBezTo>
                    <a:pt x="104" y="80"/>
                    <a:pt x="92" y="89"/>
                    <a:pt x="75" y="92"/>
                  </a:cubicBezTo>
                  <a:cubicBezTo>
                    <a:pt x="79" y="95"/>
                    <a:pt x="79" y="101"/>
                    <a:pt x="79" y="103"/>
                  </a:cubicBezTo>
                  <a:cubicBezTo>
                    <a:pt x="79" y="105"/>
                    <a:pt x="79" y="119"/>
                    <a:pt x="79" y="119"/>
                  </a:cubicBezTo>
                  <a:cubicBezTo>
                    <a:pt x="79" y="122"/>
                    <a:pt x="80" y="123"/>
                    <a:pt x="82" y="123"/>
                  </a:cubicBezTo>
                  <a:cubicBezTo>
                    <a:pt x="83" y="123"/>
                    <a:pt x="83" y="123"/>
                    <a:pt x="83" y="123"/>
                  </a:cubicBezTo>
                  <a:cubicBezTo>
                    <a:pt x="84" y="123"/>
                    <a:pt x="84" y="123"/>
                    <a:pt x="84" y="123"/>
                  </a:cubicBezTo>
                  <a:cubicBezTo>
                    <a:pt x="109" y="114"/>
                    <a:pt x="126" y="91"/>
                    <a:pt x="126" y="63"/>
                  </a:cubicBezTo>
                  <a:cubicBezTo>
                    <a:pt x="126" y="28"/>
                    <a:pt x="98" y="0"/>
                    <a:pt x="6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lc="http://schemas.openxmlformats.org/drawingml/2006/lockedCanvas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chemeClr val="bg1"/>
                </a:solidFill>
              </a:endParaRPr>
            </a:p>
          </p:txBody>
        </p:sp>
      </p:grp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63D5ADED-837A-40BC-A04B-C56F13AB307F}"/>
              </a:ext>
            </a:extLst>
          </p:cNvPr>
          <p:cNvSpPr txBox="1">
            <a:spLocks/>
          </p:cNvSpPr>
          <p:nvPr/>
        </p:nvSpPr>
        <p:spPr>
          <a:xfrm>
            <a:off x="3591465" y="4524958"/>
            <a:ext cx="2355850" cy="26819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>
                <a:latin typeface="system-ui"/>
              </a:rPr>
              <a:t>suxstellino</a:t>
            </a:r>
            <a:endParaRPr lang="en-US" dirty="0">
              <a:latin typeface="system-ui"/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D9007509-3267-4BAC-BED8-2ECD7773810F}"/>
              </a:ext>
            </a:extLst>
          </p:cNvPr>
          <p:cNvSpPr txBox="1">
            <a:spLocks/>
          </p:cNvSpPr>
          <p:nvPr/>
        </p:nvSpPr>
        <p:spPr>
          <a:xfrm>
            <a:off x="3597651" y="5222125"/>
            <a:ext cx="2355850" cy="26819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u="none" strike="noStrike" dirty="0">
                <a:effectLst/>
                <a:latin typeface="system-ui"/>
              </a:rPr>
              <a:t>@</a:t>
            </a:r>
            <a:r>
              <a:rPr lang="it-IT" dirty="0">
                <a:latin typeface="system-ui"/>
              </a:rPr>
              <a:t>suxstellino</a:t>
            </a:r>
            <a:endParaRPr lang="en-US" dirty="0">
              <a:latin typeface="system-ui"/>
            </a:endParaRP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052B7433-EAC1-470C-8A64-8A227295647A}"/>
              </a:ext>
            </a:extLst>
          </p:cNvPr>
          <p:cNvSpPr txBox="1">
            <a:spLocks/>
          </p:cNvSpPr>
          <p:nvPr/>
        </p:nvSpPr>
        <p:spPr>
          <a:xfrm>
            <a:off x="3597651" y="5927164"/>
            <a:ext cx="2355850" cy="26819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>
                <a:latin typeface="system-ui"/>
              </a:rPr>
              <a:t>suxstellino</a:t>
            </a:r>
            <a:endParaRPr lang="en-US" dirty="0">
              <a:latin typeface="system-ui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DD14EFC-DCAE-479F-898F-45A831A553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32658" y="5092441"/>
            <a:ext cx="522817" cy="522817"/>
          </a:xfrm>
          <a:prstGeom prst="ellipse">
            <a:avLst/>
          </a:prstGeom>
          <a:solidFill>
            <a:srgbClr val="1AB2E8"/>
          </a:solidFill>
          <a:ln>
            <a:noFill/>
          </a:ln>
          <a:effectLst>
            <a:outerShdw blurRad="50800" dist="25400" dir="5400000" algn="ctr" rotWithShape="0">
              <a:srgbClr val="000000">
                <a:alpha val="30000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>
              <a:solidFill>
                <a:schemeClr val="bg1"/>
              </a:solidFill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D3E703C-4CDD-428C-939A-DD43699759E8}"/>
              </a:ext>
            </a:extLst>
          </p:cNvPr>
          <p:cNvGrpSpPr/>
          <p:nvPr/>
        </p:nvGrpSpPr>
        <p:grpSpPr>
          <a:xfrm>
            <a:off x="7232658" y="5788637"/>
            <a:ext cx="547462" cy="545244"/>
            <a:chOff x="2809875" y="2679700"/>
            <a:chExt cx="392113" cy="390525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95470BE0-8E10-494D-8A01-636B253B45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09875" y="2679700"/>
              <a:ext cx="392113" cy="390525"/>
            </a:xfrm>
            <a:prstGeom prst="ellipse">
              <a:avLst/>
            </a:prstGeom>
            <a:solidFill>
              <a:srgbClr val="0087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400">
                <a:solidFill>
                  <a:schemeClr val="bg1"/>
                </a:solidFill>
              </a:endParaRPr>
            </a:p>
          </p:txBody>
        </p:sp>
        <p:sp>
          <p:nvSpPr>
            <p:cNvPr id="21" name="Freeform 71">
              <a:extLst>
                <a:ext uri="{FF2B5EF4-FFF2-40B4-BE49-F238E27FC236}">
                  <a16:creationId xmlns:a16="http://schemas.microsoft.com/office/drawing/2014/main" id="{D6065034-680C-4968-A203-1597E099D94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08300" y="2771775"/>
              <a:ext cx="192088" cy="192088"/>
            </a:xfrm>
            <a:custGeom>
              <a:avLst/>
              <a:gdLst>
                <a:gd name="T0" fmla="*/ 23 w 98"/>
                <a:gd name="T1" fmla="*/ 98 h 98"/>
                <a:gd name="T2" fmla="*/ 2 w 98"/>
                <a:gd name="T3" fmla="*/ 98 h 98"/>
                <a:gd name="T4" fmla="*/ 2 w 98"/>
                <a:gd name="T5" fmla="*/ 32 h 98"/>
                <a:gd name="T6" fmla="*/ 23 w 98"/>
                <a:gd name="T7" fmla="*/ 32 h 98"/>
                <a:gd name="T8" fmla="*/ 23 w 98"/>
                <a:gd name="T9" fmla="*/ 98 h 98"/>
                <a:gd name="T10" fmla="*/ 12 w 98"/>
                <a:gd name="T11" fmla="*/ 24 h 98"/>
                <a:gd name="T12" fmla="*/ 0 w 98"/>
                <a:gd name="T13" fmla="*/ 12 h 98"/>
                <a:gd name="T14" fmla="*/ 12 w 98"/>
                <a:gd name="T15" fmla="*/ 0 h 98"/>
                <a:gd name="T16" fmla="*/ 24 w 98"/>
                <a:gd name="T17" fmla="*/ 12 h 98"/>
                <a:gd name="T18" fmla="*/ 12 w 98"/>
                <a:gd name="T19" fmla="*/ 24 h 98"/>
                <a:gd name="T20" fmla="*/ 98 w 98"/>
                <a:gd name="T21" fmla="*/ 98 h 98"/>
                <a:gd name="T22" fmla="*/ 78 w 98"/>
                <a:gd name="T23" fmla="*/ 98 h 98"/>
                <a:gd name="T24" fmla="*/ 78 w 98"/>
                <a:gd name="T25" fmla="*/ 64 h 98"/>
                <a:gd name="T26" fmla="*/ 67 w 98"/>
                <a:gd name="T27" fmla="*/ 49 h 98"/>
                <a:gd name="T28" fmla="*/ 55 w 98"/>
                <a:gd name="T29" fmla="*/ 64 h 98"/>
                <a:gd name="T30" fmla="*/ 55 w 98"/>
                <a:gd name="T31" fmla="*/ 98 h 98"/>
                <a:gd name="T32" fmla="*/ 35 w 98"/>
                <a:gd name="T33" fmla="*/ 98 h 98"/>
                <a:gd name="T34" fmla="*/ 35 w 98"/>
                <a:gd name="T35" fmla="*/ 32 h 98"/>
                <a:gd name="T36" fmla="*/ 55 w 98"/>
                <a:gd name="T37" fmla="*/ 32 h 98"/>
                <a:gd name="T38" fmla="*/ 55 w 98"/>
                <a:gd name="T39" fmla="*/ 41 h 98"/>
                <a:gd name="T40" fmla="*/ 75 w 98"/>
                <a:gd name="T41" fmla="*/ 30 h 98"/>
                <a:gd name="T42" fmla="*/ 98 w 98"/>
                <a:gd name="T43" fmla="*/ 56 h 98"/>
                <a:gd name="T44" fmla="*/ 98 w 98"/>
                <a:gd name="T45" fmla="*/ 9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" h="98">
                  <a:moveTo>
                    <a:pt x="23" y="98"/>
                  </a:moveTo>
                  <a:cubicBezTo>
                    <a:pt x="2" y="98"/>
                    <a:pt x="2" y="98"/>
                    <a:pt x="2" y="98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23" y="32"/>
                    <a:pt x="23" y="32"/>
                    <a:pt x="23" y="32"/>
                  </a:cubicBezTo>
                  <a:lnTo>
                    <a:pt x="23" y="98"/>
                  </a:lnTo>
                  <a:close/>
                  <a:moveTo>
                    <a:pt x="12" y="24"/>
                  </a:moveTo>
                  <a:cubicBezTo>
                    <a:pt x="6" y="24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9" y="0"/>
                    <a:pt x="24" y="5"/>
                    <a:pt x="24" y="12"/>
                  </a:cubicBezTo>
                  <a:cubicBezTo>
                    <a:pt x="24" y="18"/>
                    <a:pt x="19" y="24"/>
                    <a:pt x="12" y="24"/>
                  </a:cubicBezTo>
                  <a:close/>
                  <a:moveTo>
                    <a:pt x="98" y="98"/>
                  </a:moveTo>
                  <a:cubicBezTo>
                    <a:pt x="78" y="98"/>
                    <a:pt x="78" y="98"/>
                    <a:pt x="78" y="98"/>
                  </a:cubicBezTo>
                  <a:cubicBezTo>
                    <a:pt x="78" y="98"/>
                    <a:pt x="78" y="73"/>
                    <a:pt x="78" y="64"/>
                  </a:cubicBezTo>
                  <a:cubicBezTo>
                    <a:pt x="78" y="54"/>
                    <a:pt x="75" y="49"/>
                    <a:pt x="67" y="49"/>
                  </a:cubicBezTo>
                  <a:cubicBezTo>
                    <a:pt x="59" y="49"/>
                    <a:pt x="55" y="54"/>
                    <a:pt x="55" y="64"/>
                  </a:cubicBezTo>
                  <a:cubicBezTo>
                    <a:pt x="55" y="74"/>
                    <a:pt x="55" y="98"/>
                    <a:pt x="55" y="98"/>
                  </a:cubicBezTo>
                  <a:cubicBezTo>
                    <a:pt x="35" y="98"/>
                    <a:pt x="35" y="98"/>
                    <a:pt x="35" y="98"/>
                  </a:cubicBezTo>
                  <a:cubicBezTo>
                    <a:pt x="35" y="32"/>
                    <a:pt x="35" y="32"/>
                    <a:pt x="35" y="32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5" y="41"/>
                    <a:pt x="61" y="30"/>
                    <a:pt x="75" y="30"/>
                  </a:cubicBezTo>
                  <a:cubicBezTo>
                    <a:pt x="89" y="30"/>
                    <a:pt x="98" y="39"/>
                    <a:pt x="98" y="56"/>
                  </a:cubicBezTo>
                  <a:cubicBezTo>
                    <a:pt x="98" y="74"/>
                    <a:pt x="98" y="98"/>
                    <a:pt x="98" y="9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400">
                <a:solidFill>
                  <a:schemeClr val="bg1"/>
                </a:solidFill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75B522D-28D4-4089-9B5C-0CD6C3B69957}"/>
              </a:ext>
            </a:extLst>
          </p:cNvPr>
          <p:cNvGrpSpPr/>
          <p:nvPr/>
        </p:nvGrpSpPr>
        <p:grpSpPr>
          <a:xfrm>
            <a:off x="7232658" y="4389561"/>
            <a:ext cx="529501" cy="529501"/>
            <a:chOff x="4378325" y="2157413"/>
            <a:chExt cx="392113" cy="392113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54EED777-EDF7-4FB1-A3CA-D1AD34C1EB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78325" y="2157413"/>
              <a:ext cx="392113" cy="392113"/>
            </a:xfrm>
            <a:prstGeom prst="ellipse">
              <a:avLst/>
            </a:prstGeom>
            <a:solidFill>
              <a:srgbClr val="2D2D37"/>
            </a:solidFill>
            <a:ln>
              <a:noFill/>
            </a:ln>
            <a:extLst>
              <a:ext uri="{91240B29-F687-4f45-9708-019B960494DF}">
                <a14:hiddenLine xmlns:lc="http://schemas.openxmlformats.org/drawingml/2006/lockedCanvas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" name="Freeform 114">
              <a:extLst>
                <a:ext uri="{FF2B5EF4-FFF2-40B4-BE49-F238E27FC236}">
                  <a16:creationId xmlns:a16="http://schemas.microsoft.com/office/drawing/2014/main" id="{C4C0174E-0CE7-4692-BE44-17AD212EE4C0}"/>
                </a:ext>
              </a:extLst>
            </p:cNvPr>
            <p:cNvSpPr>
              <a:spLocks/>
            </p:cNvSpPr>
            <p:nvPr/>
          </p:nvSpPr>
          <p:spPr bwMode="auto">
            <a:xfrm>
              <a:off x="4449763" y="2230438"/>
              <a:ext cx="247650" cy="241300"/>
            </a:xfrm>
            <a:custGeom>
              <a:avLst/>
              <a:gdLst>
                <a:gd name="T0" fmla="*/ 63 w 126"/>
                <a:gd name="T1" fmla="*/ 0 h 123"/>
                <a:gd name="T2" fmla="*/ 0 w 126"/>
                <a:gd name="T3" fmla="*/ 63 h 123"/>
                <a:gd name="T4" fmla="*/ 42 w 126"/>
                <a:gd name="T5" fmla="*/ 123 h 123"/>
                <a:gd name="T6" fmla="*/ 42 w 126"/>
                <a:gd name="T7" fmla="*/ 123 h 123"/>
                <a:gd name="T8" fmla="*/ 44 w 126"/>
                <a:gd name="T9" fmla="*/ 123 h 123"/>
                <a:gd name="T10" fmla="*/ 47 w 126"/>
                <a:gd name="T11" fmla="*/ 119 h 123"/>
                <a:gd name="T12" fmla="*/ 47 w 126"/>
                <a:gd name="T13" fmla="*/ 119 h 123"/>
                <a:gd name="T14" fmla="*/ 47 w 126"/>
                <a:gd name="T15" fmla="*/ 119 h 123"/>
                <a:gd name="T16" fmla="*/ 47 w 126"/>
                <a:gd name="T17" fmla="*/ 108 h 123"/>
                <a:gd name="T18" fmla="*/ 34 w 126"/>
                <a:gd name="T19" fmla="*/ 108 h 123"/>
                <a:gd name="T20" fmla="*/ 25 w 126"/>
                <a:gd name="T21" fmla="*/ 98 h 123"/>
                <a:gd name="T22" fmla="*/ 17 w 126"/>
                <a:gd name="T23" fmla="*/ 89 h 123"/>
                <a:gd name="T24" fmla="*/ 26 w 126"/>
                <a:gd name="T25" fmla="*/ 90 h 123"/>
                <a:gd name="T26" fmla="*/ 40 w 126"/>
                <a:gd name="T27" fmla="*/ 101 h 123"/>
                <a:gd name="T28" fmla="*/ 48 w 126"/>
                <a:gd name="T29" fmla="*/ 99 h 123"/>
                <a:gd name="T30" fmla="*/ 51 w 126"/>
                <a:gd name="T31" fmla="*/ 92 h 123"/>
                <a:gd name="T32" fmla="*/ 22 w 126"/>
                <a:gd name="T33" fmla="*/ 62 h 123"/>
                <a:gd name="T34" fmla="*/ 29 w 126"/>
                <a:gd name="T35" fmla="*/ 43 h 123"/>
                <a:gd name="T36" fmla="*/ 30 w 126"/>
                <a:gd name="T37" fmla="*/ 26 h 123"/>
                <a:gd name="T38" fmla="*/ 47 w 126"/>
                <a:gd name="T39" fmla="*/ 33 h 123"/>
                <a:gd name="T40" fmla="*/ 63 w 126"/>
                <a:gd name="T41" fmla="*/ 31 h 123"/>
                <a:gd name="T42" fmla="*/ 63 w 126"/>
                <a:gd name="T43" fmla="*/ 31 h 123"/>
                <a:gd name="T44" fmla="*/ 63 w 126"/>
                <a:gd name="T45" fmla="*/ 31 h 123"/>
                <a:gd name="T46" fmla="*/ 63 w 126"/>
                <a:gd name="T47" fmla="*/ 31 h 123"/>
                <a:gd name="T48" fmla="*/ 63 w 126"/>
                <a:gd name="T49" fmla="*/ 31 h 123"/>
                <a:gd name="T50" fmla="*/ 79 w 126"/>
                <a:gd name="T51" fmla="*/ 33 h 123"/>
                <a:gd name="T52" fmla="*/ 96 w 126"/>
                <a:gd name="T53" fmla="*/ 26 h 123"/>
                <a:gd name="T54" fmla="*/ 97 w 126"/>
                <a:gd name="T55" fmla="*/ 43 h 123"/>
                <a:gd name="T56" fmla="*/ 104 w 126"/>
                <a:gd name="T57" fmla="*/ 62 h 123"/>
                <a:gd name="T58" fmla="*/ 75 w 126"/>
                <a:gd name="T59" fmla="*/ 92 h 123"/>
                <a:gd name="T60" fmla="*/ 79 w 126"/>
                <a:gd name="T61" fmla="*/ 103 h 123"/>
                <a:gd name="T62" fmla="*/ 79 w 126"/>
                <a:gd name="T63" fmla="*/ 119 h 123"/>
                <a:gd name="T64" fmla="*/ 82 w 126"/>
                <a:gd name="T65" fmla="*/ 123 h 123"/>
                <a:gd name="T66" fmla="*/ 83 w 126"/>
                <a:gd name="T67" fmla="*/ 123 h 123"/>
                <a:gd name="T68" fmla="*/ 84 w 126"/>
                <a:gd name="T69" fmla="*/ 123 h 123"/>
                <a:gd name="T70" fmla="*/ 126 w 126"/>
                <a:gd name="T71" fmla="*/ 63 h 123"/>
                <a:gd name="T72" fmla="*/ 63 w 126"/>
                <a:gd name="T73" fmla="*/ 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26" h="123">
                  <a:moveTo>
                    <a:pt x="63" y="0"/>
                  </a:moveTo>
                  <a:cubicBezTo>
                    <a:pt x="28" y="0"/>
                    <a:pt x="0" y="28"/>
                    <a:pt x="0" y="63"/>
                  </a:cubicBezTo>
                  <a:cubicBezTo>
                    <a:pt x="0" y="91"/>
                    <a:pt x="17" y="114"/>
                    <a:pt x="42" y="123"/>
                  </a:cubicBezTo>
                  <a:cubicBezTo>
                    <a:pt x="42" y="123"/>
                    <a:pt x="42" y="123"/>
                    <a:pt x="42" y="123"/>
                  </a:cubicBezTo>
                  <a:cubicBezTo>
                    <a:pt x="43" y="123"/>
                    <a:pt x="43" y="123"/>
                    <a:pt x="44" y="123"/>
                  </a:cubicBezTo>
                  <a:cubicBezTo>
                    <a:pt x="46" y="123"/>
                    <a:pt x="47" y="122"/>
                    <a:pt x="47" y="119"/>
                  </a:cubicBezTo>
                  <a:cubicBezTo>
                    <a:pt x="47" y="119"/>
                    <a:pt x="47" y="119"/>
                    <a:pt x="47" y="119"/>
                  </a:cubicBezTo>
                  <a:cubicBezTo>
                    <a:pt x="47" y="119"/>
                    <a:pt x="47" y="119"/>
                    <a:pt x="47" y="119"/>
                  </a:cubicBezTo>
                  <a:cubicBezTo>
                    <a:pt x="47" y="116"/>
                    <a:pt x="47" y="112"/>
                    <a:pt x="47" y="108"/>
                  </a:cubicBezTo>
                  <a:cubicBezTo>
                    <a:pt x="43" y="109"/>
                    <a:pt x="37" y="110"/>
                    <a:pt x="34" y="108"/>
                  </a:cubicBezTo>
                  <a:cubicBezTo>
                    <a:pt x="30" y="106"/>
                    <a:pt x="27" y="103"/>
                    <a:pt x="25" y="98"/>
                  </a:cubicBezTo>
                  <a:cubicBezTo>
                    <a:pt x="23" y="92"/>
                    <a:pt x="17" y="90"/>
                    <a:pt x="17" y="89"/>
                  </a:cubicBezTo>
                  <a:cubicBezTo>
                    <a:pt x="16" y="88"/>
                    <a:pt x="23" y="86"/>
                    <a:pt x="26" y="90"/>
                  </a:cubicBezTo>
                  <a:cubicBezTo>
                    <a:pt x="30" y="94"/>
                    <a:pt x="33" y="102"/>
                    <a:pt x="40" y="101"/>
                  </a:cubicBezTo>
                  <a:cubicBezTo>
                    <a:pt x="44" y="100"/>
                    <a:pt x="46" y="100"/>
                    <a:pt x="48" y="99"/>
                  </a:cubicBezTo>
                  <a:cubicBezTo>
                    <a:pt x="48" y="97"/>
                    <a:pt x="49" y="94"/>
                    <a:pt x="51" y="92"/>
                  </a:cubicBezTo>
                  <a:cubicBezTo>
                    <a:pt x="34" y="89"/>
                    <a:pt x="22" y="80"/>
                    <a:pt x="22" y="62"/>
                  </a:cubicBezTo>
                  <a:cubicBezTo>
                    <a:pt x="22" y="54"/>
                    <a:pt x="25" y="47"/>
                    <a:pt x="29" y="43"/>
                  </a:cubicBezTo>
                  <a:cubicBezTo>
                    <a:pt x="28" y="39"/>
                    <a:pt x="27" y="30"/>
                    <a:pt x="30" y="26"/>
                  </a:cubicBezTo>
                  <a:cubicBezTo>
                    <a:pt x="30" y="26"/>
                    <a:pt x="35" y="24"/>
                    <a:pt x="47" y="33"/>
                  </a:cubicBezTo>
                  <a:cubicBezTo>
                    <a:pt x="52" y="32"/>
                    <a:pt x="57" y="31"/>
                    <a:pt x="63" y="31"/>
                  </a:cubicBezTo>
                  <a:cubicBezTo>
                    <a:pt x="63" y="31"/>
                    <a:pt x="63" y="31"/>
                    <a:pt x="63" y="31"/>
                  </a:cubicBezTo>
                  <a:cubicBezTo>
                    <a:pt x="63" y="31"/>
                    <a:pt x="63" y="31"/>
                    <a:pt x="63" y="31"/>
                  </a:cubicBezTo>
                  <a:cubicBezTo>
                    <a:pt x="63" y="31"/>
                    <a:pt x="63" y="31"/>
                    <a:pt x="63" y="31"/>
                  </a:cubicBezTo>
                  <a:cubicBezTo>
                    <a:pt x="63" y="31"/>
                    <a:pt x="63" y="31"/>
                    <a:pt x="63" y="31"/>
                  </a:cubicBezTo>
                  <a:cubicBezTo>
                    <a:pt x="69" y="31"/>
                    <a:pt x="74" y="32"/>
                    <a:pt x="79" y="33"/>
                  </a:cubicBezTo>
                  <a:cubicBezTo>
                    <a:pt x="92" y="24"/>
                    <a:pt x="96" y="26"/>
                    <a:pt x="96" y="26"/>
                  </a:cubicBezTo>
                  <a:cubicBezTo>
                    <a:pt x="99" y="30"/>
                    <a:pt x="98" y="39"/>
                    <a:pt x="97" y="43"/>
                  </a:cubicBezTo>
                  <a:cubicBezTo>
                    <a:pt x="101" y="47"/>
                    <a:pt x="104" y="54"/>
                    <a:pt x="104" y="62"/>
                  </a:cubicBezTo>
                  <a:cubicBezTo>
                    <a:pt x="104" y="80"/>
                    <a:pt x="92" y="89"/>
                    <a:pt x="75" y="92"/>
                  </a:cubicBezTo>
                  <a:cubicBezTo>
                    <a:pt x="79" y="95"/>
                    <a:pt x="79" y="101"/>
                    <a:pt x="79" y="103"/>
                  </a:cubicBezTo>
                  <a:cubicBezTo>
                    <a:pt x="79" y="105"/>
                    <a:pt x="79" y="119"/>
                    <a:pt x="79" y="119"/>
                  </a:cubicBezTo>
                  <a:cubicBezTo>
                    <a:pt x="79" y="122"/>
                    <a:pt x="80" y="123"/>
                    <a:pt x="82" y="123"/>
                  </a:cubicBezTo>
                  <a:cubicBezTo>
                    <a:pt x="83" y="123"/>
                    <a:pt x="83" y="123"/>
                    <a:pt x="83" y="123"/>
                  </a:cubicBezTo>
                  <a:cubicBezTo>
                    <a:pt x="84" y="123"/>
                    <a:pt x="84" y="123"/>
                    <a:pt x="84" y="123"/>
                  </a:cubicBezTo>
                  <a:cubicBezTo>
                    <a:pt x="109" y="114"/>
                    <a:pt x="126" y="91"/>
                    <a:pt x="126" y="63"/>
                  </a:cubicBezTo>
                  <a:cubicBezTo>
                    <a:pt x="126" y="28"/>
                    <a:pt x="98" y="0"/>
                    <a:pt x="6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lc="http://schemas.openxmlformats.org/drawingml/2006/lockedCanvas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chemeClr val="bg1"/>
                </a:solidFill>
              </a:endParaRPr>
            </a:p>
          </p:txBody>
        </p:sp>
      </p:grp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94DF742E-ACCE-405D-8EAC-9AC32ACDA1CA}"/>
              </a:ext>
            </a:extLst>
          </p:cNvPr>
          <p:cNvSpPr txBox="1">
            <a:spLocks/>
          </p:cNvSpPr>
          <p:nvPr/>
        </p:nvSpPr>
        <p:spPr>
          <a:xfrm>
            <a:off x="7828976" y="4520216"/>
            <a:ext cx="2355850" cy="26819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>
                <a:latin typeface="system-ui"/>
              </a:rPr>
              <a:t>giulianolatini</a:t>
            </a:r>
            <a:endParaRPr lang="en-US" dirty="0">
              <a:latin typeface="system-ui"/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D38BC60E-3991-46D1-A722-1DD8C8F398BE}"/>
              </a:ext>
            </a:extLst>
          </p:cNvPr>
          <p:cNvSpPr txBox="1">
            <a:spLocks/>
          </p:cNvSpPr>
          <p:nvPr/>
        </p:nvSpPr>
        <p:spPr>
          <a:xfrm>
            <a:off x="7828976" y="5219754"/>
            <a:ext cx="2355850" cy="26819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>
                <a:latin typeface="system-ui"/>
              </a:rPr>
              <a:t>@giulianolatini</a:t>
            </a:r>
            <a:endParaRPr lang="en-US" dirty="0">
              <a:latin typeface="system-ui"/>
            </a:endParaRP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B7C46477-9B45-42DE-B458-2F72817E22B7}"/>
              </a:ext>
            </a:extLst>
          </p:cNvPr>
          <p:cNvSpPr txBox="1">
            <a:spLocks/>
          </p:cNvSpPr>
          <p:nvPr/>
        </p:nvSpPr>
        <p:spPr>
          <a:xfrm>
            <a:off x="7828976" y="5927164"/>
            <a:ext cx="2355850" cy="26819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>
                <a:latin typeface="system-ui"/>
              </a:rPr>
              <a:t>giulianolatini</a:t>
            </a:r>
            <a:endParaRPr lang="en-US" dirty="0">
              <a:latin typeface="system-ui"/>
            </a:endParaRPr>
          </a:p>
        </p:txBody>
      </p:sp>
    </p:spTree>
    <p:extLst>
      <p:ext uri="{BB962C8B-B14F-4D97-AF65-F5344CB8AC3E}">
        <p14:creationId xmlns:p14="http://schemas.microsoft.com/office/powerpoint/2010/main" val="36084699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088AD-EF6F-4F73-8C6D-2CD401F23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have been faced with three tricky issues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0BEA36-2608-4BBB-A640-C7DF705B54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dirty="0"/>
              <a:t>Debug our apps against production data (also for edge cases)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/>
              <a:t>Execute perf and integration tests against prod databases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/>
              <a:t>Review the deployment scripts in use to prevent regressions</a:t>
            </a:r>
          </a:p>
          <a:p>
            <a:pPr marL="0" indent="0">
              <a:lnSpc>
                <a:spcPct val="150000"/>
              </a:lnSpc>
              <a:buNone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907606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088AD-EF6F-4F73-8C6D-2CD401F23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Everything led to “provisioning”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0BEA36-2608-4BBB-A640-C7DF705B54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dirty="0"/>
              <a:t>You can get real, production data in a minute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/>
              <a:t>Automating the process of data generation is easy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/>
              <a:t>You end up using this data in non-production env</a:t>
            </a:r>
          </a:p>
        </p:txBody>
      </p:sp>
    </p:spTree>
    <p:extLst>
      <p:ext uri="{BB962C8B-B14F-4D97-AF65-F5344CB8AC3E}">
        <p14:creationId xmlns:p14="http://schemas.microsoft.com/office/powerpoint/2010/main" val="42295489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088AD-EF6F-4F73-8C6D-2CD401F23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With these requirements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0BEA36-2608-4BBB-A640-C7DF705B54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dirty="0"/>
              <a:t>Real, anonymized data (via obfuscation)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/>
              <a:t>Isolated, repeatable tests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/>
              <a:t>Short feedback cycle</a:t>
            </a:r>
          </a:p>
        </p:txBody>
      </p:sp>
    </p:spTree>
    <p:extLst>
      <p:ext uri="{BB962C8B-B14F-4D97-AF65-F5344CB8AC3E}">
        <p14:creationId xmlns:p14="http://schemas.microsoft.com/office/powerpoint/2010/main" val="13563636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39A90679-BC62-7942-936F-235F8C660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Approaches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7D2E9066-EDB0-0849-9CEF-57A6E8ABDC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726645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088AD-EF6F-4F73-8C6D-2CD401F23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Classic approaches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0BEA36-2608-4BBB-A640-C7DF705B54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dirty="0"/>
              <a:t>Restore production databases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/>
              <a:t>Bulk Load via ETLs or SQL scripts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/>
              <a:t>Copy between servers via SQL scripts</a:t>
            </a:r>
          </a:p>
        </p:txBody>
      </p:sp>
    </p:spTree>
    <p:extLst>
      <p:ext uri="{BB962C8B-B14F-4D97-AF65-F5344CB8AC3E}">
        <p14:creationId xmlns:p14="http://schemas.microsoft.com/office/powerpoint/2010/main" val="1095432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088AD-EF6F-4F73-8C6D-2CD401F23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Modern approaches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0BEA36-2608-4BBB-A640-C7DF705B54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dirty="0"/>
              <a:t>Native clones (DBCC CLONEDATABASE)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/>
              <a:t>Virtual clones (SQL Clone by </a:t>
            </a:r>
            <a:r>
              <a:rPr lang="en-US" dirty="0" err="1"/>
              <a:t>RedGate</a:t>
            </a:r>
            <a:r>
              <a:rPr lang="en-US" dirty="0"/>
              <a:t>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/>
              <a:t>Containers (Docker)</a:t>
            </a:r>
          </a:p>
        </p:txBody>
      </p:sp>
    </p:spTree>
    <p:extLst>
      <p:ext uri="{BB962C8B-B14F-4D97-AF65-F5344CB8AC3E}">
        <p14:creationId xmlns:p14="http://schemas.microsoft.com/office/powerpoint/2010/main" val="4686644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</TotalTime>
  <Words>530</Words>
  <Application>Microsoft Office PowerPoint</Application>
  <PresentationFormat>Widescreen</PresentationFormat>
  <Paragraphs>91</Paragraphs>
  <Slides>19</Slides>
  <Notes>5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Calibri</vt:lpstr>
      <vt:lpstr>Calibri Light</vt:lpstr>
      <vt:lpstr>Consolas</vt:lpstr>
      <vt:lpstr>system-ui</vt:lpstr>
      <vt:lpstr>Tema di Office</vt:lpstr>
      <vt:lpstr>SQL Wars l’attacco dei cloni e la ribellione dei container</vt:lpstr>
      <vt:lpstr>Sponsors</vt:lpstr>
      <vt:lpstr>Speaker bio</vt:lpstr>
      <vt:lpstr>We have been faced with three tricky issues</vt:lpstr>
      <vt:lpstr>Everything led to “provisioning”</vt:lpstr>
      <vt:lpstr>With these requirements</vt:lpstr>
      <vt:lpstr>Approaches</vt:lpstr>
      <vt:lpstr>Classic approaches</vt:lpstr>
      <vt:lpstr>Modern approaches</vt:lpstr>
      <vt:lpstr>SQL Clone</vt:lpstr>
      <vt:lpstr>Behind the hoods</vt:lpstr>
      <vt:lpstr>Architecture</vt:lpstr>
      <vt:lpstr>Containerizing…</vt:lpstr>
      <vt:lpstr>Container</vt:lpstr>
      <vt:lpstr>Container</vt:lpstr>
      <vt:lpstr>Container</vt:lpstr>
      <vt:lpstr>SqL Clones vs Containers</vt:lpstr>
      <vt:lpstr>Resources</vt:lpstr>
      <vt:lpstr>Resources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ddominici</dc:creator>
  <cp:lastModifiedBy>Alessandro Alpi</cp:lastModifiedBy>
  <cp:revision>15</cp:revision>
  <dcterms:created xsi:type="dcterms:W3CDTF">2019-02-08T06:58:32Z</dcterms:created>
  <dcterms:modified xsi:type="dcterms:W3CDTF">2020-06-22T07:17:46Z</dcterms:modified>
</cp:coreProperties>
</file>